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61" r:id="rId6"/>
    <p:sldId id="264" r:id="rId7"/>
    <p:sldId id="258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2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3D293A5-9023-4B35-8C21-A4BB13E4C799}" type="datetimeFigureOut">
              <a:rPr lang="en-US" smtClean="0"/>
              <a:pPr/>
              <a:t>4/19/2012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A9FE2C-D0DA-4087-9371-6820F4450E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62800" cy="2423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5. WHICH OTHER GROUP WILL ELEMENT GROUP16 BOND WITH IN ORDER TO FULFILL the octet rule (8 valence electrons)?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7315200" cy="3560136"/>
          </a:xfrm>
        </p:spPr>
        <p:txBody>
          <a:bodyPr/>
          <a:lstStyle/>
          <a:p>
            <a:r>
              <a:rPr lang="en-US" dirty="0" smtClean="0"/>
              <a:t>Answer the question on your notes page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1.bp.blogspot.com/_sNk0A-A-UOk/TPwAMJz1ilI/AAAAAAAAAC8/0pXZtnTu6GM/s1600/periodic_table_of_elements1.jpg"/>
          <p:cNvPicPr>
            <a:picLocks noChangeAspect="1" noChangeArrowheads="1"/>
          </p:cNvPicPr>
          <p:nvPr/>
        </p:nvPicPr>
        <p:blipFill>
          <a:blip r:embed="rId3" cstate="print"/>
          <a:srcRect b="27084"/>
          <a:stretch>
            <a:fillRect/>
          </a:stretch>
        </p:blipFill>
        <p:spPr bwMode="auto">
          <a:xfrm>
            <a:off x="1219200" y="2514600"/>
            <a:ext cx="6599292" cy="2667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Oxidation #: charge of an atom (ion) after it bonds.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2209800"/>
            <a:ext cx="8001000" cy="371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1600" dirty="0" smtClean="0"/>
              <a:t>Oxidation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#:  1+  2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                                                               3+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   3-    </a:t>
            </a:r>
            <a:r>
              <a:rPr lang="en-US" sz="1600" dirty="0" smtClean="0"/>
              <a:t>2-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sz="1600" dirty="0" smtClean="0"/>
              <a:t>1-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0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600200"/>
            <a:ext cx="638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these numbers at the bottom of your periodic table: 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1.bp.blogspot.com/_sNk0A-A-UOk/TPwAMJz1ilI/AAAAAAAAAC8/0pXZtnTu6GM/s1600/periodic_table_of_elements1.jpg"/>
          <p:cNvPicPr>
            <a:picLocks noChangeAspect="1" noChangeArrowheads="1"/>
          </p:cNvPicPr>
          <p:nvPr/>
        </p:nvPicPr>
        <p:blipFill>
          <a:blip r:embed="rId3" cstate="print"/>
          <a:srcRect b="27084"/>
          <a:stretch>
            <a:fillRect/>
          </a:stretch>
        </p:blipFill>
        <p:spPr bwMode="auto">
          <a:xfrm>
            <a:off x="1219200" y="1828800"/>
            <a:ext cx="6599292" cy="2667000"/>
          </a:xfrm>
          <a:prstGeom prst="rect">
            <a:avLst/>
          </a:prstGeom>
          <a:noFill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0" y="1447800"/>
            <a:ext cx="8001000" cy="371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en-US" sz="1600" dirty="0" smtClean="0"/>
              <a:t>Oxidation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#:  1+  2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                                                                </a:t>
            </a: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3+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    3-    </a:t>
            </a:r>
            <a:r>
              <a:rPr lang="en-US" sz="1600" dirty="0" smtClean="0"/>
              <a:t>2-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en-US" sz="1600" dirty="0" smtClean="0"/>
              <a:t>1-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0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0"/>
            <a:ext cx="541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Remember how group 2 and 16 will bond so that together the have 8 electrons?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1600200" y="2209800"/>
            <a:ext cx="304800" cy="2209800"/>
          </a:xfrm>
          <a:prstGeom prst="rect">
            <a:avLst/>
          </a:prstGeom>
          <a:solidFill>
            <a:schemeClr val="accent4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781800" y="2209800"/>
            <a:ext cx="304800" cy="1828800"/>
          </a:xfrm>
          <a:prstGeom prst="rect">
            <a:avLst/>
          </a:prstGeom>
          <a:solidFill>
            <a:schemeClr val="accent4">
              <a:lumMod val="60000"/>
              <a:lumOff val="40000"/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648200"/>
            <a:ext cx="40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Elements in group 2 GIVE away their </a:t>
            </a:r>
          </a:p>
          <a:p>
            <a:r>
              <a:rPr lang="en-US" dirty="0" smtClean="0"/>
              <a:t>Two valence electrons and become </a:t>
            </a:r>
          </a:p>
          <a:p>
            <a:r>
              <a:rPr lang="en-US" dirty="0" smtClean="0"/>
              <a:t>POSITIVE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72161" y="4572000"/>
            <a:ext cx="3671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Elements in group 16 TAKE in the </a:t>
            </a:r>
          </a:p>
          <a:p>
            <a:r>
              <a:rPr lang="en-US" dirty="0"/>
              <a:t>t</a:t>
            </a:r>
            <a:r>
              <a:rPr lang="en-US" dirty="0" smtClean="0"/>
              <a:t>wo electrons and become </a:t>
            </a:r>
          </a:p>
          <a:p>
            <a:r>
              <a:rPr lang="en-US" dirty="0" smtClean="0"/>
              <a:t>NEGATIVE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038600" y="4953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6280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6. WHEN HYDROGEN BONDS, does it gain or lose electrons?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7315200" cy="3560136"/>
          </a:xfrm>
        </p:spPr>
        <p:txBody>
          <a:bodyPr/>
          <a:lstStyle/>
          <a:p>
            <a:r>
              <a:rPr lang="en-US" dirty="0" smtClean="0"/>
              <a:t>Answer the question on your notes page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6280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7. WHEN Chlorine BONDS, does it gain or lose electrons?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7315200" cy="3560136"/>
          </a:xfrm>
        </p:spPr>
        <p:txBody>
          <a:bodyPr/>
          <a:lstStyle/>
          <a:p>
            <a:r>
              <a:rPr lang="en-US" dirty="0" smtClean="0"/>
              <a:t>Answer the question on your notes page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 smtClean="0"/>
              <a:t>THE CRISS-CROSS METHOD: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elements bond, they form a new compound.</a:t>
            </a:r>
          </a:p>
          <a:p>
            <a:r>
              <a:rPr lang="en-US" dirty="0" smtClean="0"/>
              <a:t>To write the formula for this compound:</a:t>
            </a:r>
          </a:p>
          <a:p>
            <a:endParaRPr lang="en-US" dirty="0" smtClean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1. Write each element symbol.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2. Write the oxidation # of each element at the top right side  of the symbol.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3. Cross the number part of the oxidation # to the bottom of the other element. </a:t>
            </a:r>
          </a:p>
          <a:p>
            <a:pPr lvl="1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4. Rewrite the final formula.</a:t>
            </a:r>
            <a:endParaRPr lang="en-US" dirty="0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    </a:t>
            </a:r>
            <a:br>
              <a:rPr lang="en-US" dirty="0" smtClean="0"/>
            </a:br>
            <a:r>
              <a:rPr lang="en-US" dirty="0" smtClean="0"/>
              <a:t>		 Hydrogen and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600384"/>
          </a:xfrm>
        </p:spPr>
        <p:txBody>
          <a:bodyPr/>
          <a:lstStyle/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dirty="0" smtClean="0">
                <a:solidFill>
                  <a:schemeClr val="tx1"/>
                </a:solidFill>
              </a:rPr>
              <a:t>1. Write each element symbol.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276600"/>
            <a:ext cx="24753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H   O</a:t>
            </a:r>
            <a:endParaRPr lang="en-US" sz="8000" dirty="0"/>
          </a:p>
        </p:txBody>
      </p:sp>
    </p:spTree>
    <p:custDataLst>
      <p:tags r:id="rId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    </a:t>
            </a:r>
            <a:br>
              <a:rPr lang="en-US" dirty="0" smtClean="0"/>
            </a:br>
            <a:r>
              <a:rPr lang="en-US" dirty="0" smtClean="0"/>
              <a:t>		 Hydrogen and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752784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4300" dirty="0" smtClean="0">
                <a:solidFill>
                  <a:schemeClr val="tx1"/>
                </a:solidFill>
              </a:rPr>
              <a:t>2. Write the oxidation # of each element at the top right side  of the symbol.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276600"/>
            <a:ext cx="3494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H</a:t>
            </a:r>
            <a:r>
              <a:rPr lang="en-US" sz="8000" baseline="30000" dirty="0" smtClean="0"/>
              <a:t>1+</a:t>
            </a:r>
            <a:r>
              <a:rPr lang="en-US" sz="8000" dirty="0" smtClean="0"/>
              <a:t>  O</a:t>
            </a:r>
            <a:r>
              <a:rPr lang="en-US" sz="8000" baseline="30000" dirty="0" smtClean="0"/>
              <a:t>2-</a:t>
            </a:r>
            <a:endParaRPr lang="en-US" sz="8000" dirty="0"/>
          </a:p>
        </p:txBody>
      </p:sp>
    </p:spTree>
    <p:custDataLst>
      <p:tags r:id="rId1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    </a:t>
            </a:r>
            <a:br>
              <a:rPr lang="en-US" dirty="0" smtClean="0"/>
            </a:br>
            <a:r>
              <a:rPr lang="en-US" dirty="0" smtClean="0"/>
              <a:t>		 Hydrogen and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75278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2800" dirty="0" smtClean="0">
                <a:solidFill>
                  <a:schemeClr val="tx1"/>
                </a:solidFill>
              </a:rPr>
              <a:t>3. Cross the number part of the oxidation # to the bottom of the other element.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276600"/>
            <a:ext cx="3494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H</a:t>
            </a:r>
            <a:r>
              <a:rPr lang="en-US" sz="8000" baseline="30000" dirty="0" smtClean="0"/>
              <a:t>1+</a:t>
            </a:r>
            <a:r>
              <a:rPr lang="en-US" sz="8000" dirty="0" smtClean="0"/>
              <a:t>  O</a:t>
            </a:r>
            <a:r>
              <a:rPr lang="en-US" sz="8000" baseline="30000" dirty="0" smtClean="0"/>
              <a:t>2-</a:t>
            </a:r>
            <a:endParaRPr lang="en-US" sz="8000" dirty="0"/>
          </a:p>
        </p:txBody>
      </p:sp>
      <p:cxnSp>
        <p:nvCxnSpPr>
          <p:cNvPr id="6" name="Straight Arrow Connector 5"/>
          <p:cNvCxnSpPr>
            <a:endCxn id="11" idx="1"/>
          </p:cNvCxnSpPr>
          <p:nvPr/>
        </p:nvCxnSpPr>
        <p:spPr>
          <a:xfrm>
            <a:off x="3276600" y="3886200"/>
            <a:ext cx="1600200" cy="50634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 flipV="1">
            <a:off x="3276600" y="3886200"/>
            <a:ext cx="1828800" cy="381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95600" y="41148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76800" y="4038600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1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    </a:t>
            </a:r>
            <a:br>
              <a:rPr lang="en-US" dirty="0" smtClean="0"/>
            </a:br>
            <a:r>
              <a:rPr lang="en-US" dirty="0" smtClean="0"/>
              <a:t>		 Hydrogen and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410384"/>
          </a:xfrm>
        </p:spPr>
        <p:txBody>
          <a:bodyPr/>
          <a:lstStyle/>
          <a:p>
            <a:pPr lvl="1"/>
            <a:r>
              <a:rPr lang="en-US" dirty="0" smtClean="0">
                <a:solidFill>
                  <a:schemeClr val="tx1"/>
                </a:solidFill>
              </a:rPr>
              <a:t>4. Rewrite the final formula.</a:t>
            </a: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1"/>
            <a:endParaRPr lang="en-US" dirty="0" smtClean="0">
              <a:solidFill>
                <a:schemeClr val="tx1"/>
              </a:solidFill>
            </a:endParaRP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>
                <a:solidFill>
                  <a:schemeClr val="tx1"/>
                </a:solidFill>
              </a:rPr>
              <a:t>But we generally don’t write the one. = 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/>
              <a:t>O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3276600"/>
            <a:ext cx="22653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H</a:t>
            </a:r>
            <a:r>
              <a:rPr lang="en-US" sz="8000" baseline="-25000" dirty="0" smtClean="0"/>
              <a:t>2</a:t>
            </a:r>
            <a:r>
              <a:rPr lang="en-US" sz="8000" dirty="0" smtClean="0"/>
              <a:t>O</a:t>
            </a:r>
            <a:r>
              <a:rPr lang="en-US" sz="8000" baseline="-25000" dirty="0"/>
              <a:t>1</a:t>
            </a:r>
            <a:endParaRPr lang="en-US" sz="8000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/>
          <a:lstStyle/>
          <a:p>
            <a:r>
              <a:rPr lang="en-US" dirty="0" smtClean="0"/>
              <a:t>Density – how compact the atoms of a 			substance are.</a:t>
            </a:r>
          </a:p>
          <a:p>
            <a:pPr lvl="8"/>
            <a:r>
              <a:rPr lang="en-US" dirty="0" smtClean="0"/>
              <a:t>Higher density – sink</a:t>
            </a:r>
          </a:p>
          <a:p>
            <a:pPr lvl="8"/>
            <a:r>
              <a:rPr lang="en-US" dirty="0" smtClean="0"/>
              <a:t>Lower density-- float</a:t>
            </a:r>
          </a:p>
          <a:p>
            <a:pPr lvl="8"/>
            <a:r>
              <a:rPr lang="en-US" dirty="0" smtClean="0"/>
              <a:t> Calculate: Density = Mass/Volume (g/mL)</a:t>
            </a:r>
          </a:p>
          <a:p>
            <a:r>
              <a:rPr lang="en-US" dirty="0" smtClean="0"/>
              <a:t>Buoyancy – the force of a liquid pushing 			upward that causes a material to 		float.</a:t>
            </a:r>
          </a:p>
          <a:p>
            <a:pPr lvl="8"/>
            <a:r>
              <a:rPr lang="en-US" dirty="0" smtClean="0"/>
              <a:t>Counteracts gravity</a:t>
            </a:r>
          </a:p>
          <a:p>
            <a:pPr lvl="8"/>
            <a:r>
              <a:rPr lang="en-US" dirty="0" smtClean="0"/>
              <a:t>Always acts in the upward direction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Viscosity – how ‘thick’ a liquid is. </a:t>
            </a:r>
          </a:p>
          <a:p>
            <a:pPr lvl="8"/>
            <a:r>
              <a:rPr lang="en-US" dirty="0" smtClean="0"/>
              <a:t>Very viscous = liquid flows slowly (ex: honey) </a:t>
            </a:r>
          </a:p>
          <a:p>
            <a:pPr lvl="8"/>
            <a:r>
              <a:rPr lang="en-US" dirty="0" smtClean="0"/>
              <a:t>Low viscosity= liquid flows quickly (ex: water) </a:t>
            </a:r>
          </a:p>
          <a:p>
            <a:pPr lvl="8"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8. USE THE CRISS-CROSS METHOD TO WRITE THE formula for these compounds: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Aluminum and oxygen</a:t>
            </a:r>
          </a:p>
          <a:p>
            <a:r>
              <a:rPr lang="en-US" dirty="0" smtClean="0"/>
              <a:t>Sodium and chlorine</a:t>
            </a:r>
          </a:p>
          <a:p>
            <a:r>
              <a:rPr lang="en-US" dirty="0" smtClean="0"/>
              <a:t>Potassium and sulfur</a:t>
            </a:r>
          </a:p>
          <a:p>
            <a:r>
              <a:rPr lang="en-US" dirty="0" smtClean="0"/>
              <a:t>Boron and fluorine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>
            <a:normAutofit/>
          </a:bodyPr>
          <a:lstStyle/>
          <a:p>
            <a:r>
              <a:rPr lang="en-US" dirty="0" smtClean="0"/>
              <a:t>Physical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715000"/>
          </a:xfrm>
        </p:spPr>
        <p:txBody>
          <a:bodyPr/>
          <a:lstStyle/>
          <a:p>
            <a:r>
              <a:rPr lang="en-US" dirty="0" smtClean="0"/>
              <a:t>A physical change is just a change in the appearance of a substance, but its composition has not changed. All </a:t>
            </a:r>
            <a:r>
              <a:rPr lang="en-US" i="1" dirty="0" smtClean="0"/>
              <a:t>phase changes</a:t>
            </a:r>
            <a:r>
              <a:rPr lang="en-US" dirty="0" smtClean="0"/>
              <a:t> are physical changes.</a:t>
            </a:r>
          </a:p>
          <a:p>
            <a:pPr lvl="4"/>
            <a:r>
              <a:rPr lang="en-US" dirty="0" smtClean="0"/>
              <a:t>Ex: cutting a sheet of paper into small pieces—its still paper.</a:t>
            </a:r>
          </a:p>
          <a:p>
            <a:pPr lvl="4"/>
            <a:r>
              <a:rPr lang="en-US" dirty="0" smtClean="0"/>
              <a:t>Ex: melting ice– its still 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</a:p>
          <a:p>
            <a:r>
              <a:rPr lang="en-US" dirty="0" smtClean="0"/>
              <a:t>A chemical change either bonds elements or splits them apart and creates a new substance. Evidence of chemical changes:</a:t>
            </a:r>
          </a:p>
          <a:p>
            <a:pPr lvl="4"/>
            <a:r>
              <a:rPr lang="en-US" dirty="0" smtClean="0"/>
              <a:t>Bubbles/Odors – a new gas if formed</a:t>
            </a:r>
          </a:p>
          <a:p>
            <a:pPr lvl="4"/>
            <a:r>
              <a:rPr lang="en-US" dirty="0" smtClean="0"/>
              <a:t>Color change- a new substance is formed</a:t>
            </a:r>
          </a:p>
          <a:p>
            <a:pPr lvl="4"/>
            <a:r>
              <a:rPr lang="en-US" dirty="0" smtClean="0"/>
              <a:t>Heat is produced</a:t>
            </a:r>
          </a:p>
          <a:p>
            <a:pPr lvl="4"/>
            <a:r>
              <a:rPr lang="en-US" dirty="0" smtClean="0"/>
              <a:t>Precipitate- grains of a new solid form in the bottom of a beaker. </a:t>
            </a:r>
          </a:p>
          <a:p>
            <a:pPr lvl="4"/>
            <a:endParaRPr lang="en-US" dirty="0" smtClean="0"/>
          </a:p>
          <a:p>
            <a:pPr lvl="4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changes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chemical change either bonds elements or splits them apart and creates a new substance. Evidence of chemical changes:</a:t>
            </a:r>
          </a:p>
          <a:p>
            <a:pPr lvl="4"/>
            <a:r>
              <a:rPr lang="en-US" dirty="0" smtClean="0"/>
              <a:t>Bubbles/Odors – a new gas if formed</a:t>
            </a:r>
          </a:p>
          <a:p>
            <a:pPr lvl="4"/>
            <a:r>
              <a:rPr lang="en-US" dirty="0" smtClean="0"/>
              <a:t>Color change- a new substance is formed</a:t>
            </a:r>
          </a:p>
          <a:p>
            <a:pPr lvl="4"/>
            <a:r>
              <a:rPr lang="en-US" dirty="0" smtClean="0"/>
              <a:t>Heat is produced</a:t>
            </a:r>
          </a:p>
          <a:p>
            <a:pPr lvl="4"/>
            <a:r>
              <a:rPr lang="en-US" dirty="0" smtClean="0"/>
              <a:t>Precipitate- grains of a new solid form in the bottom of a beaker. 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TAKS test often asks about the rock cycle– any process that “weathers” rock by breaking it down or dissolving it is chemical change. Any process that makes a new rock or mineral is a chemical change. </a:t>
            </a:r>
          </a:p>
          <a:p>
            <a:pPr lvl="4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1066800"/>
          </a:xfrm>
        </p:spPr>
        <p:txBody>
          <a:bodyPr/>
          <a:lstStyle/>
          <a:p>
            <a:r>
              <a:rPr lang="en-US" dirty="0" smtClean="0"/>
              <a:t>When a chemical reaction takes place, no mass is lost, it just changes form. 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600"/>
            <a:ext cx="7239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     REACTANTS 		          PRODUCTS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(starting substances)	 (resulting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substances)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 descr="Farmeral Wood Ico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90800"/>
            <a:ext cx="1905000" cy="1085851"/>
          </a:xfrm>
          <a:prstGeom prst="rect">
            <a:avLst/>
          </a:prstGeom>
          <a:noFill/>
        </p:spPr>
      </p:pic>
      <p:pic>
        <p:nvPicPr>
          <p:cNvPr id="17412" name="Picture 4" descr="http://images.sodahead.com/polls/001115165/ashes_answer_2_xlarge.jpeg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 l="12121" t="24242" r="9091" b="27273"/>
          <a:stretch>
            <a:fillRect/>
          </a:stretch>
        </p:blipFill>
        <p:spPr bwMode="auto">
          <a:xfrm>
            <a:off x="5562600" y="2971800"/>
            <a:ext cx="990600" cy="609600"/>
          </a:xfrm>
          <a:prstGeom prst="rect">
            <a:avLst/>
          </a:prstGeom>
          <a:noFill/>
        </p:spPr>
      </p:pic>
      <p:pic>
        <p:nvPicPr>
          <p:cNvPr id="17414" name="Picture 6" descr="http://cdn7.fotosearch.com/bthumb/CSP/CSP325/k3251349.jpg"/>
          <p:cNvPicPr>
            <a:picLocks noChangeAspect="1" noChangeArrowheads="1"/>
          </p:cNvPicPr>
          <p:nvPr/>
        </p:nvPicPr>
        <p:blipFill>
          <a:blip r:embed="rId5" cstate="print">
            <a:lum bright="-20000"/>
          </a:blip>
          <a:srcRect t="-4706" r="47929"/>
          <a:stretch>
            <a:fillRect/>
          </a:stretch>
        </p:blipFill>
        <p:spPr bwMode="auto">
          <a:xfrm>
            <a:off x="5715000" y="1757796"/>
            <a:ext cx="609600" cy="1233055"/>
          </a:xfrm>
          <a:prstGeom prst="rect">
            <a:avLst/>
          </a:prstGeom>
          <a:noFill/>
        </p:spPr>
      </p:pic>
      <p:pic>
        <p:nvPicPr>
          <p:cNvPr id="17416" name="Picture 8" descr="http://www.polyvore.com/cgi/img-thing?.out=jpg&amp;size=l&amp;tid=1013627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2590800"/>
            <a:ext cx="762000" cy="76200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3733800" y="3581400"/>
            <a:ext cx="1143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Conservation of 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1066800"/>
          </a:xfrm>
        </p:spPr>
        <p:txBody>
          <a:bodyPr/>
          <a:lstStyle/>
          <a:p>
            <a:r>
              <a:rPr lang="en-US" dirty="0" smtClean="0"/>
              <a:t>When a chemical reaction takes place, no mass is lost, it just changes form. 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657600"/>
            <a:ext cx="7239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lang="en-US" sz="2600" dirty="0" smtClean="0"/>
              <a:t>     REACTANTS 		          PRODUCTS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(starting substances)	 (resulting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substances)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410" name="Picture 2" descr="Farmeral Wood Ico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2590800"/>
            <a:ext cx="1905000" cy="1085851"/>
          </a:xfrm>
          <a:prstGeom prst="rect">
            <a:avLst/>
          </a:prstGeom>
          <a:noFill/>
        </p:spPr>
      </p:pic>
      <p:pic>
        <p:nvPicPr>
          <p:cNvPr id="17412" name="Picture 4" descr="http://images.sodahead.com/polls/001115165/ashes_answer_2_xlarge.jpeg"/>
          <p:cNvPicPr>
            <a:picLocks noChangeAspect="1" noChangeArrowheads="1"/>
          </p:cNvPicPr>
          <p:nvPr/>
        </p:nvPicPr>
        <p:blipFill>
          <a:blip r:embed="rId4" cstate="print">
            <a:lum bright="-20000"/>
          </a:blip>
          <a:srcRect l="12121" t="24242" r="9091" b="27273"/>
          <a:stretch>
            <a:fillRect/>
          </a:stretch>
        </p:blipFill>
        <p:spPr bwMode="auto">
          <a:xfrm>
            <a:off x="5562600" y="2971800"/>
            <a:ext cx="990600" cy="609600"/>
          </a:xfrm>
          <a:prstGeom prst="rect">
            <a:avLst/>
          </a:prstGeom>
          <a:noFill/>
        </p:spPr>
      </p:pic>
      <p:pic>
        <p:nvPicPr>
          <p:cNvPr id="17414" name="Picture 6" descr="http://cdn7.fotosearch.com/bthumb/CSP/CSP325/k3251349.jpg"/>
          <p:cNvPicPr>
            <a:picLocks noChangeAspect="1" noChangeArrowheads="1"/>
          </p:cNvPicPr>
          <p:nvPr/>
        </p:nvPicPr>
        <p:blipFill>
          <a:blip r:embed="rId5" cstate="print">
            <a:lum bright="-20000"/>
          </a:blip>
          <a:srcRect t="-4706" r="47929"/>
          <a:stretch>
            <a:fillRect/>
          </a:stretch>
        </p:blipFill>
        <p:spPr bwMode="auto">
          <a:xfrm>
            <a:off x="5715000" y="1757796"/>
            <a:ext cx="609600" cy="1233055"/>
          </a:xfrm>
          <a:prstGeom prst="rect">
            <a:avLst/>
          </a:prstGeom>
          <a:noFill/>
        </p:spPr>
      </p:pic>
      <p:pic>
        <p:nvPicPr>
          <p:cNvPr id="17416" name="Picture 8" descr="http://www.polyvore.com/cgi/img-thing?.out=jpg&amp;size=l&amp;tid=1013627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0" y="2590800"/>
            <a:ext cx="762000" cy="762000"/>
          </a:xfrm>
          <a:prstGeom prst="rect">
            <a:avLst/>
          </a:prstGeom>
          <a:noFill/>
        </p:spPr>
      </p:pic>
      <p:cxnSp>
        <p:nvCxnSpPr>
          <p:cNvPr id="10" name="Straight Arrow Connector 9"/>
          <p:cNvCxnSpPr/>
          <p:nvPr/>
        </p:nvCxnSpPr>
        <p:spPr>
          <a:xfrm>
            <a:off x="3733800" y="3581400"/>
            <a:ext cx="11430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5029200"/>
            <a:ext cx="8001000" cy="18288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1000 g of firewood       =      300 grams of ash +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			700 gram of smoke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endParaRPr lang="en-US" sz="2600" dirty="0">
              <a:solidFill>
                <a:srgbClr val="FF0000"/>
              </a:solidFill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Mass is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conserved! 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6096000" cy="981384"/>
          </a:xfrm>
        </p:spPr>
        <p:txBody>
          <a:bodyPr/>
          <a:lstStyle/>
          <a:p>
            <a:pPr>
              <a:buNone/>
            </a:pPr>
            <a:r>
              <a:rPr lang="en-US" sz="5000" dirty="0" smtClean="0"/>
              <a:t>H</a:t>
            </a:r>
            <a:r>
              <a:rPr lang="en-US" sz="5000" baseline="-25000" dirty="0" smtClean="0"/>
              <a:t>2  </a:t>
            </a:r>
            <a:r>
              <a:rPr lang="en-US" sz="5000" dirty="0" smtClean="0"/>
              <a:t>+   O</a:t>
            </a:r>
            <a:r>
              <a:rPr lang="en-US" sz="5000" baseline="-25000" dirty="0" smtClean="0"/>
              <a:t>2    </a:t>
            </a:r>
            <a:r>
              <a:rPr lang="en-US" sz="5000" dirty="0" smtClean="0">
                <a:sym typeface="Wingdings" pitchFamily="2" charset="2"/>
              </a:rPr>
              <a:t></a:t>
            </a:r>
            <a:r>
              <a:rPr lang="en-US" sz="5000" baseline="-25000" dirty="0" smtClean="0">
                <a:sym typeface="Wingdings" pitchFamily="2" charset="2"/>
              </a:rPr>
              <a:t> </a:t>
            </a:r>
            <a:r>
              <a:rPr lang="en-US" sz="5000" dirty="0" smtClean="0">
                <a:sym typeface="Wingdings" pitchFamily="2" charset="2"/>
              </a:rPr>
              <a:t>    </a:t>
            </a:r>
            <a:r>
              <a:rPr lang="en-US" sz="5000" dirty="0" smtClean="0"/>
              <a:t>H</a:t>
            </a:r>
            <a:r>
              <a:rPr lang="en-US" sz="5000" baseline="-25000" dirty="0" smtClean="0"/>
              <a:t>2</a:t>
            </a:r>
            <a:r>
              <a:rPr lang="en-US" sz="5000" dirty="0" smtClean="0"/>
              <a:t>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2590800"/>
            <a:ext cx="7239000" cy="1066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lang="en-US" sz="2600" dirty="0" smtClean="0"/>
              <a:t>Equations must be balanced to satisfy the law of conservation of mass.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Balancing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6096000" cy="981384"/>
          </a:xfrm>
        </p:spPr>
        <p:txBody>
          <a:bodyPr/>
          <a:lstStyle/>
          <a:p>
            <a:pPr>
              <a:buNone/>
            </a:pPr>
            <a:r>
              <a:rPr lang="en-US" sz="5000" dirty="0" smtClean="0"/>
              <a:t>H</a:t>
            </a:r>
            <a:r>
              <a:rPr lang="en-US" sz="5000" baseline="-25000" dirty="0" smtClean="0"/>
              <a:t>2  </a:t>
            </a:r>
            <a:r>
              <a:rPr lang="en-US" sz="5000" dirty="0" smtClean="0"/>
              <a:t>+   O</a:t>
            </a:r>
            <a:r>
              <a:rPr lang="en-US" sz="5000" baseline="-25000" dirty="0" smtClean="0"/>
              <a:t>2    </a:t>
            </a:r>
            <a:r>
              <a:rPr lang="en-US" sz="5000" dirty="0" smtClean="0">
                <a:sym typeface="Wingdings" pitchFamily="2" charset="2"/>
              </a:rPr>
              <a:t></a:t>
            </a:r>
            <a:r>
              <a:rPr lang="en-US" sz="5000" baseline="-25000" dirty="0" smtClean="0">
                <a:sym typeface="Wingdings" pitchFamily="2" charset="2"/>
              </a:rPr>
              <a:t>       </a:t>
            </a:r>
            <a:r>
              <a:rPr lang="en-US" sz="5000" dirty="0" smtClean="0"/>
              <a:t>H</a:t>
            </a:r>
            <a:r>
              <a:rPr lang="en-US" sz="5000" baseline="-25000" dirty="0" smtClean="0"/>
              <a:t>2</a:t>
            </a:r>
            <a:r>
              <a:rPr lang="en-US" sz="5000" dirty="0" smtClean="0"/>
              <a:t>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24384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you start with 2 atoms of oxygen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57800" y="24384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must end with 2 atoms of oxygen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3000" y="1447800"/>
            <a:ext cx="5212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en-US" sz="50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4114800"/>
            <a:ext cx="1867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if you end </a:t>
            </a:r>
          </a:p>
          <a:p>
            <a:r>
              <a:rPr lang="en-US" dirty="0"/>
              <a:t>w</a:t>
            </a:r>
            <a:r>
              <a:rPr lang="en-US" dirty="0" smtClean="0"/>
              <a:t>ith 4 atoms of </a:t>
            </a:r>
          </a:p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4191000"/>
            <a:ext cx="18678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must start </a:t>
            </a:r>
          </a:p>
          <a:p>
            <a:r>
              <a:rPr lang="en-US" dirty="0"/>
              <a:t>w</a:t>
            </a:r>
            <a:r>
              <a:rPr lang="en-US" dirty="0" smtClean="0"/>
              <a:t>ith 4 atoms of </a:t>
            </a:r>
          </a:p>
          <a:p>
            <a:r>
              <a:rPr lang="en-US" dirty="0" smtClean="0"/>
              <a:t>hydrogen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1371600"/>
            <a:ext cx="52129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solidFill>
                  <a:srgbClr val="FF0000"/>
                </a:solidFill>
                <a:sym typeface="Wingdings" pitchFamily="2" charset="2"/>
              </a:rPr>
              <a:t>2</a:t>
            </a:r>
            <a:endParaRPr lang="en-US" sz="50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4.bp.blogspot.com/_YqNdZWvLaY0/S-d4wKX2oJI/AAAAAAAAAHk/T3Ou27HBcMA/s1600/DissolveSugar.jpg"/>
          <p:cNvPicPr>
            <a:picLocks noChangeAspect="1" noChangeArrowheads="1"/>
          </p:cNvPicPr>
          <p:nvPr/>
        </p:nvPicPr>
        <p:blipFill>
          <a:blip r:embed="rId2" cstate="print"/>
          <a:srcRect r="46032"/>
          <a:stretch>
            <a:fillRect/>
          </a:stretch>
        </p:blipFill>
        <p:spPr bwMode="auto">
          <a:xfrm>
            <a:off x="5181600" y="1828800"/>
            <a:ext cx="2463978" cy="2590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smtClean="0"/>
              <a:t>Solubility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5388936"/>
          </a:xfrm>
        </p:spPr>
        <p:txBody>
          <a:bodyPr/>
          <a:lstStyle/>
          <a:p>
            <a:r>
              <a:rPr lang="en-US" dirty="0" smtClean="0"/>
              <a:t>Soluble = the ability to dissolve</a:t>
            </a:r>
          </a:p>
          <a:p>
            <a:endParaRPr lang="en-US" dirty="0" smtClean="0"/>
          </a:p>
          <a:p>
            <a:r>
              <a:rPr lang="en-US" sz="1800" dirty="0" smtClean="0"/>
              <a:t>Solute = substance that gets dissolved</a:t>
            </a:r>
          </a:p>
          <a:p>
            <a:endParaRPr lang="en-US" sz="1800" dirty="0" smtClean="0"/>
          </a:p>
          <a:p>
            <a:r>
              <a:rPr lang="en-US" sz="1800" dirty="0" smtClean="0"/>
              <a:t>Solvent = substance that does the dissolving</a:t>
            </a:r>
            <a:endParaRPr lang="en-US" sz="18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876800" y="2209800"/>
            <a:ext cx="16002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410200" y="2971800"/>
            <a:ext cx="1219200" cy="838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Increasing rate of dissolving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/>
          <a:lstStyle/>
          <a:p>
            <a:r>
              <a:rPr lang="en-US" dirty="0" smtClean="0"/>
              <a:t> Increasing agitation (stirring)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Increasing temperature (heating)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Increasing surface area (crushing)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0962" name="Picture 2" descr="http://02.edu-cdn.com/files/static/wiley/9780471331001/MIXERS_02.GIF"/>
          <p:cNvPicPr>
            <a:picLocks noChangeAspect="1" noChangeArrowheads="1"/>
          </p:cNvPicPr>
          <p:nvPr/>
        </p:nvPicPr>
        <p:blipFill>
          <a:blip r:embed="rId2" cstate="print"/>
          <a:srcRect t="7273" r="43263"/>
          <a:stretch>
            <a:fillRect/>
          </a:stretch>
        </p:blipFill>
        <p:spPr bwMode="auto">
          <a:xfrm>
            <a:off x="3276600" y="1524000"/>
            <a:ext cx="1066800" cy="1360170"/>
          </a:xfrm>
          <a:prstGeom prst="rect">
            <a:avLst/>
          </a:prstGeom>
          <a:noFill/>
        </p:spPr>
      </p:pic>
      <p:pic>
        <p:nvPicPr>
          <p:cNvPr id="40966" name="Picture 6" descr="http://www.educationalelectronicsusa.com/p/images/heat0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9000"/>
            <a:ext cx="914400" cy="947854"/>
          </a:xfrm>
          <a:prstGeom prst="rect">
            <a:avLst/>
          </a:prstGeom>
          <a:noFill/>
        </p:spPr>
      </p:pic>
      <p:pic>
        <p:nvPicPr>
          <p:cNvPr id="40970" name="Picture 10" descr="http://rookery.s3.amazonaws.com/1141000/1141430_3be7_625x10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334000"/>
            <a:ext cx="1524000" cy="114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Water = POLAR</a:t>
            </a:r>
            <a:endParaRPr lang="en-US" dirty="0"/>
          </a:p>
        </p:txBody>
      </p:sp>
      <p:pic>
        <p:nvPicPr>
          <p:cNvPr id="41986" name="Picture 2" descr="http://www.lenntech.com/images/Water%20molecule.jpg"/>
          <p:cNvPicPr>
            <a:picLocks noChangeAspect="1" noChangeArrowheads="1"/>
          </p:cNvPicPr>
          <p:nvPr/>
        </p:nvPicPr>
        <p:blipFill>
          <a:blip r:embed="rId2" cstate="print"/>
          <a:srcRect l="17021" r="11490" b="27273"/>
          <a:stretch>
            <a:fillRect/>
          </a:stretch>
        </p:blipFill>
        <p:spPr bwMode="auto">
          <a:xfrm>
            <a:off x="3505200" y="5105400"/>
            <a:ext cx="1600200" cy="1371600"/>
          </a:xfrm>
          <a:prstGeom prst="rect">
            <a:avLst/>
          </a:prstGeom>
          <a:noFill/>
        </p:spPr>
      </p:pic>
      <p:sp>
        <p:nvSpPr>
          <p:cNvPr id="5" name="Content Placeholder 4"/>
          <p:cNvSpPr txBox="1">
            <a:spLocks noGrp="1"/>
          </p:cNvSpPr>
          <p:nvPr>
            <p:ph idx="1"/>
          </p:nvPr>
        </p:nvSpPr>
        <p:spPr>
          <a:xfrm>
            <a:off x="304800" y="990600"/>
            <a:ext cx="7620000" cy="4167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latin typeface="Bradley Hand ITC" pitchFamily="66" charset="0"/>
              </a:rPr>
              <a:t>Water is known the UNIVERSAL SOLVENT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Water always has a ratio of 2 Hydrogen to 1 Oxygen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oxygen is negatively charged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The hydrogen is positively charged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Because the hydrogen are both on one side, the water molecule becomes like a magnet. We say that it is POLAR.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 is the polar structure of water that makes it such a good solvent.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4876800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9900"/>
                </a:solidFill>
              </a:rPr>
              <a:t>+</a:t>
            </a:r>
            <a:endParaRPr lang="en-US" sz="3000" dirty="0">
              <a:solidFill>
                <a:srgbClr val="0099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876800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9900"/>
                </a:solidFill>
              </a:rPr>
              <a:t>+</a:t>
            </a:r>
            <a:endParaRPr lang="en-US" sz="3000" dirty="0">
              <a:solidFill>
                <a:srgbClr val="009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14800" y="6019800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9900"/>
                </a:solidFill>
              </a:rPr>
              <a:t>_</a:t>
            </a:r>
            <a:endParaRPr lang="en-US" sz="3000" dirty="0">
              <a:solidFill>
                <a:srgbClr val="0099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10200" y="5181600"/>
            <a:ext cx="38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10200" y="5029200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9900"/>
                </a:solidFill>
              </a:rPr>
              <a:t>+</a:t>
            </a:r>
            <a:endParaRPr lang="en-US" sz="3000" dirty="0">
              <a:solidFill>
                <a:srgbClr val="0099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5791200"/>
            <a:ext cx="381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9900"/>
                </a:solidFill>
              </a:rPr>
              <a:t>_</a:t>
            </a:r>
            <a:endParaRPr lang="en-US" sz="30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7239000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Columns on the periodic table are called: 			GROUPS</a:t>
            </a:r>
          </a:p>
          <a:p>
            <a:r>
              <a:rPr lang="en-US" dirty="0" smtClean="0"/>
              <a:t>Groups are numbered from left to right</a:t>
            </a:r>
            <a:endParaRPr lang="en-US" dirty="0"/>
          </a:p>
        </p:txBody>
      </p:sp>
      <p:pic>
        <p:nvPicPr>
          <p:cNvPr id="4" name="Picture 4" descr="http://1.bp.blogspot.com/_sNk0A-A-UOk/TPwAMJz1ilI/AAAAAAAAAC8/0pXZtnTu6GM/s1600/periodic_table_of_element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819400"/>
            <a:ext cx="6599292" cy="38862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838200" y="2819400"/>
            <a:ext cx="381000" cy="2743200"/>
          </a:xfrm>
          <a:prstGeom prst="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362200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86600" y="2819400"/>
            <a:ext cx="304800" cy="2362200"/>
          </a:xfrm>
          <a:prstGeom prst="rect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2438400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Group 18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periodic table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The solubility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200400" cy="4846320"/>
          </a:xfrm>
        </p:spPr>
        <p:txBody>
          <a:bodyPr/>
          <a:lstStyle/>
          <a:p>
            <a:r>
              <a:rPr lang="en-US" dirty="0" smtClean="0"/>
              <a:t>How much solute can dissolve in 100 grams of water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at a given temperature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5437" t="2888" r="7236" b="2867"/>
          <a:stretch>
            <a:fillRect/>
          </a:stretch>
        </p:blipFill>
        <p:spPr bwMode="auto">
          <a:xfrm>
            <a:off x="4191000" y="1524000"/>
            <a:ext cx="3962400" cy="493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2057400" y="3124200"/>
            <a:ext cx="2362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819400" y="4572000"/>
            <a:ext cx="3505200" cy="1752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The solubility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200400" cy="4846320"/>
          </a:xfrm>
        </p:spPr>
        <p:txBody>
          <a:bodyPr/>
          <a:lstStyle/>
          <a:p>
            <a:r>
              <a:rPr lang="en-US" dirty="0" smtClean="0"/>
              <a:t>A solution that falls ON the line is SATURATED. It has the maximum amount of solute that can dissolve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5437" t="2888" r="7236" b="2867"/>
          <a:stretch>
            <a:fillRect/>
          </a:stretch>
        </p:blipFill>
        <p:spPr bwMode="auto">
          <a:xfrm>
            <a:off x="4191000" y="1524000"/>
            <a:ext cx="3962400" cy="493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3352800" y="3657600"/>
            <a:ext cx="2362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5279571" y="1959429"/>
            <a:ext cx="1959429" cy="2460171"/>
          </a:xfrm>
          <a:custGeom>
            <a:avLst/>
            <a:gdLst>
              <a:gd name="connsiteX0" fmla="*/ 0 w 1959429"/>
              <a:gd name="connsiteY0" fmla="*/ 2460171 h 2460171"/>
              <a:gd name="connsiteX1" fmla="*/ 936172 w 1959429"/>
              <a:gd name="connsiteY1" fmla="*/ 1524000 h 2460171"/>
              <a:gd name="connsiteX2" fmla="*/ 1959429 w 1959429"/>
              <a:gd name="connsiteY2" fmla="*/ 0 h 246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9429" h="2460171">
                <a:moveTo>
                  <a:pt x="0" y="2460171"/>
                </a:moveTo>
                <a:cubicBezTo>
                  <a:pt x="304800" y="2197100"/>
                  <a:pt x="609601" y="1934029"/>
                  <a:pt x="936172" y="1524000"/>
                </a:cubicBezTo>
                <a:cubicBezTo>
                  <a:pt x="1262744" y="1113972"/>
                  <a:pt x="1734458" y="353786"/>
                  <a:pt x="1959429" y="0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The solubility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276600" cy="4846320"/>
          </a:xfrm>
        </p:spPr>
        <p:txBody>
          <a:bodyPr/>
          <a:lstStyle/>
          <a:p>
            <a:r>
              <a:rPr lang="en-US" dirty="0" smtClean="0"/>
              <a:t>A solution that falls BELOW the line is UNDERSATURATED.  More solute can still dissolve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5437" t="2888" r="7236" b="2867"/>
          <a:stretch>
            <a:fillRect/>
          </a:stretch>
        </p:blipFill>
        <p:spPr bwMode="auto">
          <a:xfrm>
            <a:off x="4191000" y="1524000"/>
            <a:ext cx="3962400" cy="493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3352800" y="3657600"/>
            <a:ext cx="2362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5279571" y="1959429"/>
            <a:ext cx="1959429" cy="2460171"/>
          </a:xfrm>
          <a:custGeom>
            <a:avLst/>
            <a:gdLst>
              <a:gd name="connsiteX0" fmla="*/ 0 w 1959429"/>
              <a:gd name="connsiteY0" fmla="*/ 2460171 h 2460171"/>
              <a:gd name="connsiteX1" fmla="*/ 936172 w 1959429"/>
              <a:gd name="connsiteY1" fmla="*/ 1524000 h 2460171"/>
              <a:gd name="connsiteX2" fmla="*/ 1959429 w 1959429"/>
              <a:gd name="connsiteY2" fmla="*/ 0 h 246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9429" h="2460171">
                <a:moveTo>
                  <a:pt x="0" y="2460171"/>
                </a:moveTo>
                <a:cubicBezTo>
                  <a:pt x="304800" y="2197100"/>
                  <a:pt x="609601" y="1934029"/>
                  <a:pt x="936172" y="1524000"/>
                </a:cubicBezTo>
                <a:cubicBezTo>
                  <a:pt x="1262744" y="1113972"/>
                  <a:pt x="1734458" y="353786"/>
                  <a:pt x="1959429" y="0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The solubility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276600" cy="4846320"/>
          </a:xfrm>
        </p:spPr>
        <p:txBody>
          <a:bodyPr/>
          <a:lstStyle/>
          <a:p>
            <a:r>
              <a:rPr lang="en-US" dirty="0" smtClean="0"/>
              <a:t>A solution that falls ABOVE the line is SUPERSATURATED.  There is too much solute. Some undissolved grains will remain the bottom of the beaker.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5437" t="2888" r="7236" b="2867"/>
          <a:stretch>
            <a:fillRect/>
          </a:stretch>
        </p:blipFill>
        <p:spPr bwMode="auto">
          <a:xfrm>
            <a:off x="4191000" y="1524000"/>
            <a:ext cx="3962400" cy="4931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Arrow Connector 5"/>
          <p:cNvCxnSpPr/>
          <p:nvPr/>
        </p:nvCxnSpPr>
        <p:spPr>
          <a:xfrm>
            <a:off x="3352800" y="3657600"/>
            <a:ext cx="2209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5279571" y="1959429"/>
            <a:ext cx="1959429" cy="2460171"/>
          </a:xfrm>
          <a:custGeom>
            <a:avLst/>
            <a:gdLst>
              <a:gd name="connsiteX0" fmla="*/ 0 w 1959429"/>
              <a:gd name="connsiteY0" fmla="*/ 2460171 h 2460171"/>
              <a:gd name="connsiteX1" fmla="*/ 936172 w 1959429"/>
              <a:gd name="connsiteY1" fmla="*/ 1524000 h 2460171"/>
              <a:gd name="connsiteX2" fmla="*/ 1959429 w 1959429"/>
              <a:gd name="connsiteY2" fmla="*/ 0 h 2460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9429" h="2460171">
                <a:moveTo>
                  <a:pt x="0" y="2460171"/>
                </a:moveTo>
                <a:cubicBezTo>
                  <a:pt x="304800" y="2197100"/>
                  <a:pt x="609601" y="1934029"/>
                  <a:pt x="936172" y="1524000"/>
                </a:cubicBezTo>
                <a:cubicBezTo>
                  <a:pt x="1262744" y="1113972"/>
                  <a:pt x="1734458" y="353786"/>
                  <a:pt x="1959429" y="0"/>
                </a:cubicBezTo>
              </a:path>
            </a:pathLst>
          </a:cu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What group is Nitrogen in?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 on your notes page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Valence # : </a:t>
            </a:r>
            <a:br>
              <a:rPr lang="en-US" dirty="0" smtClean="0"/>
            </a:br>
            <a:r>
              <a:rPr lang="en-US" dirty="0" smtClean="0"/>
              <a:t>The number of outer electrons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0" y="1609416"/>
            <a:ext cx="8001000" cy="3717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Valence #:     1    2                                                                3     4    5    6    7   8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 descr="http://1.bp.blogspot.com/_sNk0A-A-UOk/TPwAMJz1ilI/AAAAAAAAAC8/0pXZtnTu6GM/s1600/periodic_table_of_element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057400"/>
            <a:ext cx="6599292" cy="3657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1143000"/>
            <a:ext cx="5974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these numbers at the top of your periodic table:  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848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HOW MANY VALENCE ELECTRONS DOES Magnesium HAVE?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 on your notes page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7620000" cy="2133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Inert: Non-reactive. Elements that are already 		   stable (already have 8 valence electrons)  	  do not need to react with other elements. </a:t>
            </a:r>
          </a:p>
          <a:p>
            <a:pPr lvl="8">
              <a:buNone/>
            </a:pPr>
            <a:endParaRPr lang="en-US" dirty="0" smtClean="0"/>
          </a:p>
          <a:p>
            <a:pPr lvl="8">
              <a:buNone/>
            </a:pPr>
            <a:r>
              <a:rPr lang="en-US" dirty="0" smtClean="0"/>
              <a:t>			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524000"/>
            <a:ext cx="8001000" cy="1524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Octet Rule: All atoms are stable when they 	        have a 8 electrons = full outer shell </a:t>
            </a:r>
          </a:p>
          <a:p>
            <a:pPr marL="2057400" marR="0" lvl="8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"/>
              <a:buChar char="§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whole reason atoms bond it to get 8 valence electrons!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Which group contains elements that are inert?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 the question on your notes page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16280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4. HOW MANY VALENCE ELECTRONS DO ELEMENTS IN GROUP 16 HAVE?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7315200" cy="3560136"/>
          </a:xfrm>
        </p:spPr>
        <p:txBody>
          <a:bodyPr/>
          <a:lstStyle/>
          <a:p>
            <a:r>
              <a:rPr lang="en-US" dirty="0" smtClean="0"/>
              <a:t>Answer the question on your notes page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326</TotalTime>
  <Words>997</Words>
  <Application>Microsoft Office PowerPoint</Application>
  <PresentationFormat>On-screen Show (4:3)</PresentationFormat>
  <Paragraphs>204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Opulent</vt:lpstr>
      <vt:lpstr>Chemistry Review</vt:lpstr>
      <vt:lpstr>Vocabulary</vt:lpstr>
      <vt:lpstr>The periodic table</vt:lpstr>
      <vt:lpstr>1. What group is Nitrogen in? </vt:lpstr>
      <vt:lpstr>Valence # :  The number of outer electrons</vt:lpstr>
      <vt:lpstr>2. HOW MANY VALENCE ELECTRONS DOES Magnesium HAVE?</vt:lpstr>
      <vt:lpstr>Slide 7</vt:lpstr>
      <vt:lpstr>3. Which group contains elements that are inert? </vt:lpstr>
      <vt:lpstr>4. HOW MANY VALENCE ELECTRONS DO ELEMENTS IN GROUP 16 HAVE? </vt:lpstr>
      <vt:lpstr>5. WHICH OTHER GROUP WILL ELEMENT GROUP16 BOND WITH IN ORDER TO FULFILL the octet rule (8 valence electrons)? </vt:lpstr>
      <vt:lpstr>Oxidation #: charge of an atom (ion) after it bonds.</vt:lpstr>
      <vt:lpstr>Slide 12</vt:lpstr>
      <vt:lpstr>6. WHEN HYDROGEN BONDS, does it gain or lose electrons? </vt:lpstr>
      <vt:lpstr>7. WHEN Chlorine BONDS, does it gain or lose electrons? </vt:lpstr>
      <vt:lpstr>THE CRISS-CROSS METHOD:</vt:lpstr>
      <vt:lpstr>EXAMPLE:          Hydrogen and oxygen</vt:lpstr>
      <vt:lpstr>EXAMPLE:          Hydrogen and oxygen</vt:lpstr>
      <vt:lpstr>EXAMPLE:          Hydrogen and oxygen</vt:lpstr>
      <vt:lpstr>EXAMPLE:          Hydrogen and oxygen</vt:lpstr>
      <vt:lpstr>8. USE THE CRISS-CROSS METHOD TO WRITE THE formula for these compounds:</vt:lpstr>
      <vt:lpstr>Physical Changes</vt:lpstr>
      <vt:lpstr>Chemical changes</vt:lpstr>
      <vt:lpstr>Conservation of mass</vt:lpstr>
      <vt:lpstr>Conservation of mass</vt:lpstr>
      <vt:lpstr>Balancing equations</vt:lpstr>
      <vt:lpstr>Balancing equations</vt:lpstr>
      <vt:lpstr>Solubility</vt:lpstr>
      <vt:lpstr>Increasing rate of dissolving</vt:lpstr>
      <vt:lpstr>Water = POLAR</vt:lpstr>
      <vt:lpstr>The solubility curve</vt:lpstr>
      <vt:lpstr>The solubility curve</vt:lpstr>
      <vt:lpstr>The solubility curve</vt:lpstr>
      <vt:lpstr>The solubility curve</vt:lpstr>
    </vt:vector>
  </TitlesOfParts>
  <Company>Austin Independent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 Review</dc:title>
  <dc:creator>Windows User</dc:creator>
  <cp:lastModifiedBy>Windows User</cp:lastModifiedBy>
  <cp:revision>32</cp:revision>
  <dcterms:created xsi:type="dcterms:W3CDTF">2012-04-18T02:47:51Z</dcterms:created>
  <dcterms:modified xsi:type="dcterms:W3CDTF">2012-04-19T14:19:39Z</dcterms:modified>
</cp:coreProperties>
</file>