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8" r:id="rId5"/>
    <p:sldId id="263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093C-C91D-47AC-8424-3B1F8202DDFB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C977-9AD1-4D77-A2A8-271ACF7B33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85800" y="533400"/>
            <a:ext cx="1143000" cy="5029200"/>
            <a:chOff x="685800" y="533400"/>
            <a:chExt cx="1143000" cy="5029200"/>
          </a:xfrm>
        </p:grpSpPr>
        <p:sp>
          <p:nvSpPr>
            <p:cNvPr id="4" name="Oval 3"/>
            <p:cNvSpPr/>
            <p:nvPr/>
          </p:nvSpPr>
          <p:spPr>
            <a:xfrm>
              <a:off x="685800" y="5334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2"/>
            </p:cNvCxnSpPr>
            <p:nvPr/>
          </p:nvCxnSpPr>
          <p:spPr>
            <a:xfrm rot="10800000" flipV="1">
              <a:off x="685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828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85800" y="54102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81200" y="381000"/>
            <a:ext cx="7162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Open-Ended Pipe</a:t>
            </a:r>
          </a:p>
          <a:p>
            <a:endParaRPr lang="en-US" sz="1200" dirty="0" smtClean="0"/>
          </a:p>
          <a:p>
            <a:r>
              <a:rPr lang="en-US" sz="3000" dirty="0" smtClean="0"/>
              <a:t>How can this make noise?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-hit with a mallet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-blow into one end</a:t>
            </a:r>
          </a:p>
          <a:p>
            <a:endParaRPr lang="en-US" sz="1200" dirty="0"/>
          </a:p>
          <a:p>
            <a:r>
              <a:rPr lang="en-US" sz="3000" dirty="0" smtClean="0"/>
              <a:t>Both ends of the pipe will vibrate. </a:t>
            </a:r>
          </a:p>
          <a:p>
            <a:endParaRPr lang="en-US" sz="1200" dirty="0"/>
          </a:p>
          <a:p>
            <a:r>
              <a:rPr lang="en-US" sz="3000" dirty="0" smtClean="0"/>
              <a:t>A vibrating section of a material is an </a:t>
            </a:r>
          </a:p>
          <a:p>
            <a:r>
              <a:rPr lang="en-US" sz="3000" i="1" u="sng" dirty="0" err="1" smtClean="0"/>
              <a:t>antinode</a:t>
            </a:r>
            <a:r>
              <a:rPr lang="en-US" sz="3000" i="1" dirty="0" smtClean="0"/>
              <a:t>.</a:t>
            </a:r>
          </a:p>
          <a:p>
            <a:endParaRPr lang="en-US" sz="1200" i="1" dirty="0"/>
          </a:p>
          <a:p>
            <a:r>
              <a:rPr lang="en-US" sz="3000" dirty="0" smtClean="0"/>
              <a:t>The length between two antinodes is ___ </a:t>
            </a:r>
            <a:r>
              <a:rPr lang="el-GR" sz="3000" dirty="0" smtClean="0"/>
              <a:t>λ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dirty="0" smtClean="0"/>
              <a:t>Thus, L = ½ </a:t>
            </a:r>
            <a:r>
              <a:rPr lang="el-GR" sz="3000" dirty="0" smtClean="0"/>
              <a:t>λ</a:t>
            </a:r>
            <a:endParaRPr lang="en-US" sz="3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74914" y="609600"/>
            <a:ext cx="1159328" cy="4865914"/>
            <a:chOff x="674914" y="609600"/>
            <a:chExt cx="1159328" cy="4865914"/>
          </a:xfrm>
        </p:grpSpPr>
        <p:sp>
          <p:nvSpPr>
            <p:cNvPr id="11" name="Freeform 10"/>
            <p:cNvSpPr/>
            <p:nvPr/>
          </p:nvSpPr>
          <p:spPr>
            <a:xfrm>
              <a:off x="674914" y="631371"/>
              <a:ext cx="1159328" cy="4844143"/>
            </a:xfrm>
            <a:custGeom>
              <a:avLst/>
              <a:gdLst>
                <a:gd name="connsiteX0" fmla="*/ 0 w 1159328"/>
                <a:gd name="connsiteY0" fmla="*/ 0 h 4844143"/>
                <a:gd name="connsiteX1" fmla="*/ 217715 w 1159328"/>
                <a:gd name="connsiteY1" fmla="*/ 1230086 h 4844143"/>
                <a:gd name="connsiteX2" fmla="*/ 631372 w 1159328"/>
                <a:gd name="connsiteY2" fmla="*/ 2340429 h 4844143"/>
                <a:gd name="connsiteX3" fmla="*/ 1023257 w 1159328"/>
                <a:gd name="connsiteY3" fmla="*/ 3505200 h 4844143"/>
                <a:gd name="connsiteX4" fmla="*/ 1143000 w 1159328"/>
                <a:gd name="connsiteY4" fmla="*/ 4844143 h 484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328" h="4844143">
                  <a:moveTo>
                    <a:pt x="0" y="0"/>
                  </a:moveTo>
                  <a:cubicBezTo>
                    <a:pt x="56243" y="420007"/>
                    <a:pt x="112486" y="840014"/>
                    <a:pt x="217715" y="1230086"/>
                  </a:cubicBezTo>
                  <a:cubicBezTo>
                    <a:pt x="322944" y="1620158"/>
                    <a:pt x="497115" y="1961243"/>
                    <a:pt x="631372" y="2340429"/>
                  </a:cubicBezTo>
                  <a:cubicBezTo>
                    <a:pt x="765629" y="2719615"/>
                    <a:pt x="937986" y="3087914"/>
                    <a:pt x="1023257" y="3505200"/>
                  </a:cubicBezTo>
                  <a:cubicBezTo>
                    <a:pt x="1108528" y="3922486"/>
                    <a:pt x="1159328" y="4610100"/>
                    <a:pt x="1143000" y="4844143"/>
                  </a:cubicBezTo>
                </a:path>
              </a:pathLst>
            </a:cu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685800" y="609600"/>
              <a:ext cx="1143000" cy="4844143"/>
            </a:xfrm>
            <a:custGeom>
              <a:avLst/>
              <a:gdLst>
                <a:gd name="connsiteX0" fmla="*/ 0 w 1159328"/>
                <a:gd name="connsiteY0" fmla="*/ 0 h 4844143"/>
                <a:gd name="connsiteX1" fmla="*/ 217715 w 1159328"/>
                <a:gd name="connsiteY1" fmla="*/ 1230086 h 4844143"/>
                <a:gd name="connsiteX2" fmla="*/ 631372 w 1159328"/>
                <a:gd name="connsiteY2" fmla="*/ 2340429 h 4844143"/>
                <a:gd name="connsiteX3" fmla="*/ 1023257 w 1159328"/>
                <a:gd name="connsiteY3" fmla="*/ 3505200 h 4844143"/>
                <a:gd name="connsiteX4" fmla="*/ 1143000 w 1159328"/>
                <a:gd name="connsiteY4" fmla="*/ 4844143 h 484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328" h="4844143">
                  <a:moveTo>
                    <a:pt x="0" y="0"/>
                  </a:moveTo>
                  <a:cubicBezTo>
                    <a:pt x="56243" y="420007"/>
                    <a:pt x="112486" y="840014"/>
                    <a:pt x="217715" y="1230086"/>
                  </a:cubicBezTo>
                  <a:cubicBezTo>
                    <a:pt x="322944" y="1620158"/>
                    <a:pt x="497115" y="1961243"/>
                    <a:pt x="631372" y="2340429"/>
                  </a:cubicBezTo>
                  <a:cubicBezTo>
                    <a:pt x="765629" y="2719615"/>
                    <a:pt x="937986" y="3087914"/>
                    <a:pt x="1023257" y="3505200"/>
                  </a:cubicBezTo>
                  <a:cubicBezTo>
                    <a:pt x="1108528" y="3922486"/>
                    <a:pt x="1159328" y="4610100"/>
                    <a:pt x="1143000" y="4844143"/>
                  </a:cubicBezTo>
                </a:path>
              </a:pathLst>
            </a:custGeom>
            <a:ln w="285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8486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1/2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types of open-ended pipes:</a:t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0" y="1371600"/>
            <a:ext cx="533400" cy="5029200"/>
            <a:chOff x="685800" y="533400"/>
            <a:chExt cx="1143000" cy="5029200"/>
          </a:xfrm>
        </p:grpSpPr>
        <p:sp>
          <p:nvSpPr>
            <p:cNvPr id="5" name="Oval 4"/>
            <p:cNvSpPr/>
            <p:nvPr/>
          </p:nvSpPr>
          <p:spPr>
            <a:xfrm>
              <a:off x="685800" y="5334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2"/>
            </p:cNvCxnSpPr>
            <p:nvPr/>
          </p:nvCxnSpPr>
          <p:spPr>
            <a:xfrm rot="10800000" flipV="1">
              <a:off x="685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828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85800" y="54102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143000" y="1371600"/>
            <a:ext cx="533400" cy="3962400"/>
            <a:chOff x="685800" y="533400"/>
            <a:chExt cx="1143000" cy="5029200"/>
          </a:xfrm>
        </p:grpSpPr>
        <p:sp>
          <p:nvSpPr>
            <p:cNvPr id="25" name="Oval 24"/>
            <p:cNvSpPr/>
            <p:nvPr/>
          </p:nvSpPr>
          <p:spPr>
            <a:xfrm>
              <a:off x="685800" y="5334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2"/>
            </p:cNvCxnSpPr>
            <p:nvPr/>
          </p:nvCxnSpPr>
          <p:spPr>
            <a:xfrm rot="10800000" flipV="1">
              <a:off x="685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V="1">
              <a:off x="1828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85800" y="54102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76400" y="1371600"/>
            <a:ext cx="533400" cy="3048000"/>
            <a:chOff x="685800" y="533400"/>
            <a:chExt cx="1143000" cy="5029200"/>
          </a:xfrm>
        </p:grpSpPr>
        <p:sp>
          <p:nvSpPr>
            <p:cNvPr id="30" name="Oval 29"/>
            <p:cNvSpPr/>
            <p:nvPr/>
          </p:nvSpPr>
          <p:spPr>
            <a:xfrm>
              <a:off x="685800" y="5334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 rot="10800000" flipV="1">
              <a:off x="685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 flipV="1">
              <a:off x="1828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85800" y="54102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924800" y="1219200"/>
            <a:ext cx="533400" cy="5029200"/>
            <a:chOff x="685800" y="533400"/>
            <a:chExt cx="1143000" cy="5029200"/>
          </a:xfrm>
        </p:grpSpPr>
        <p:sp>
          <p:nvSpPr>
            <p:cNvPr id="35" name="Oval 34"/>
            <p:cNvSpPr/>
            <p:nvPr/>
          </p:nvSpPr>
          <p:spPr>
            <a:xfrm>
              <a:off x="685800" y="5334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5" idx="2"/>
            </p:cNvCxnSpPr>
            <p:nvPr/>
          </p:nvCxnSpPr>
          <p:spPr>
            <a:xfrm rot="10800000" flipV="1">
              <a:off x="685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 flipV="1">
              <a:off x="1828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685800" y="54102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/>
          <p:cNvSpPr/>
          <p:nvPr/>
        </p:nvSpPr>
        <p:spPr>
          <a:xfrm>
            <a:off x="8077200" y="4114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077200" y="3276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77200" y="510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743200" y="1981200"/>
            <a:ext cx="433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pipe length = Different frequencies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581400" y="3657600"/>
            <a:ext cx="39780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the holes are covered, air</a:t>
            </a:r>
          </a:p>
          <a:p>
            <a:r>
              <a:rPr lang="en-US" dirty="0" smtClean="0"/>
              <a:t>Comes out of the end – long wavelength</a:t>
            </a:r>
          </a:p>
          <a:p>
            <a:endParaRPr lang="en-US" dirty="0"/>
          </a:p>
          <a:p>
            <a:r>
              <a:rPr lang="en-US" dirty="0" smtClean="0"/>
              <a:t>When a hole is open, air escapes there </a:t>
            </a:r>
            <a:endParaRPr lang="en-US" dirty="0"/>
          </a:p>
          <a:p>
            <a:r>
              <a:rPr lang="en-US" dirty="0" smtClean="0"/>
              <a:t>Instead– short wavelength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2895600" y="2590800"/>
            <a:ext cx="1219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105400" y="5410200"/>
            <a:ext cx="1600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open-ended pipes:</a:t>
            </a:r>
            <a:endParaRPr lang="en-US" dirty="0"/>
          </a:p>
        </p:txBody>
      </p:sp>
      <p:pic>
        <p:nvPicPr>
          <p:cNvPr id="2050" name="Picture 2" descr="http://www.productpilot.com/findImages/320x260/userdata/bata/24331/4e2d5ff7230d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3048000" cy="2095501"/>
          </a:xfrm>
          <a:prstGeom prst="rect">
            <a:avLst/>
          </a:prstGeom>
          <a:noFill/>
        </p:spPr>
      </p:pic>
      <p:pic>
        <p:nvPicPr>
          <p:cNvPr id="2052" name="Picture 4" descr="http://www.miayf.org/wp-content/uploads/2010/10/39211-e12890735746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600200"/>
            <a:ext cx="4772312" cy="1600200"/>
          </a:xfrm>
          <a:prstGeom prst="rect">
            <a:avLst/>
          </a:prstGeom>
          <a:noFill/>
        </p:spPr>
      </p:pic>
      <p:pic>
        <p:nvPicPr>
          <p:cNvPr id="2054" name="Picture 6" descr="http://www.siestacrafts.co.uk/__uploads/Catalog/PB4%20Medium%20Antara%2035cm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175444"/>
            <a:ext cx="2438400" cy="3249169"/>
          </a:xfrm>
          <a:prstGeom prst="rect">
            <a:avLst/>
          </a:prstGeom>
          <a:noFill/>
        </p:spPr>
      </p:pic>
      <p:pic>
        <p:nvPicPr>
          <p:cNvPr id="2056" name="Picture 8" descr="http://i01.i.aliimg.com/photo/v0/11442485/Bamboo_Wind_Chi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657600"/>
            <a:ext cx="3274599" cy="2228850"/>
          </a:xfrm>
          <a:prstGeom prst="rect">
            <a:avLst/>
          </a:prstGeom>
          <a:noFill/>
        </p:spPr>
      </p:pic>
      <p:pic>
        <p:nvPicPr>
          <p:cNvPr id="2058" name="Picture 10" descr="http://images.miretail.com/products/full/Bundy/63376053051039939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657600"/>
            <a:ext cx="2381250" cy="23812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81200" y="381000"/>
            <a:ext cx="7162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Close-Ended Pipe</a:t>
            </a:r>
          </a:p>
          <a:p>
            <a:endParaRPr lang="en-US" sz="1200" dirty="0" smtClean="0"/>
          </a:p>
          <a:p>
            <a:r>
              <a:rPr lang="en-US" sz="3000" dirty="0" smtClean="0"/>
              <a:t>How can this make noise?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-hit with a mallet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-blow across the top</a:t>
            </a:r>
          </a:p>
          <a:p>
            <a:endParaRPr lang="en-US" sz="1200" dirty="0"/>
          </a:p>
          <a:p>
            <a:r>
              <a:rPr lang="en-US" sz="3000" dirty="0" smtClean="0"/>
              <a:t>The closed end will not vibrate. This is a </a:t>
            </a:r>
            <a:r>
              <a:rPr lang="en-US" sz="3000" i="1" u="sng" dirty="0" smtClean="0"/>
              <a:t>node</a:t>
            </a:r>
            <a:r>
              <a:rPr lang="en-US" sz="3000" u="sng" dirty="0" smtClean="0"/>
              <a:t>.</a:t>
            </a:r>
            <a:endParaRPr lang="en-US" sz="3000" dirty="0" smtClean="0"/>
          </a:p>
          <a:p>
            <a:endParaRPr lang="en-US" sz="1200" dirty="0"/>
          </a:p>
          <a:p>
            <a:r>
              <a:rPr lang="en-US" sz="3000" dirty="0" smtClean="0"/>
              <a:t>The open end will vibrate. This is an </a:t>
            </a:r>
            <a:r>
              <a:rPr lang="en-US" sz="3000" i="1" u="sng" dirty="0" err="1" smtClean="0"/>
              <a:t>antinode</a:t>
            </a:r>
            <a:r>
              <a:rPr lang="en-US" sz="3000" i="1" dirty="0" smtClean="0"/>
              <a:t>.</a:t>
            </a:r>
          </a:p>
          <a:p>
            <a:endParaRPr lang="en-US" sz="1200" i="1" dirty="0"/>
          </a:p>
          <a:p>
            <a:r>
              <a:rPr lang="en-US" sz="3000" dirty="0" smtClean="0"/>
              <a:t>The length between a node and a </a:t>
            </a:r>
            <a:r>
              <a:rPr lang="en-US" sz="3000" dirty="0" err="1" smtClean="0"/>
              <a:t>antinode</a:t>
            </a:r>
            <a:r>
              <a:rPr lang="en-US" sz="3000" dirty="0" smtClean="0"/>
              <a:t> is ___ </a:t>
            </a:r>
            <a:r>
              <a:rPr lang="el-GR" sz="3000" dirty="0" smtClean="0"/>
              <a:t>λ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dirty="0" smtClean="0"/>
              <a:t>Thus, L = ¼ </a:t>
            </a:r>
            <a:r>
              <a:rPr lang="el-GR" sz="3000" dirty="0" smtClean="0"/>
              <a:t>λ</a:t>
            </a:r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1/4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5800" y="533400"/>
            <a:ext cx="1143000" cy="5029200"/>
            <a:chOff x="685800" y="533400"/>
            <a:chExt cx="1143000" cy="5029200"/>
          </a:xfrm>
        </p:grpSpPr>
        <p:sp>
          <p:nvSpPr>
            <p:cNvPr id="4" name="Oval 3"/>
            <p:cNvSpPr/>
            <p:nvPr/>
          </p:nvSpPr>
          <p:spPr>
            <a:xfrm>
              <a:off x="685800" y="533400"/>
              <a:ext cx="11430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2"/>
            </p:cNvCxnSpPr>
            <p:nvPr/>
          </p:nvCxnSpPr>
          <p:spPr>
            <a:xfrm rot="10800000" flipV="1">
              <a:off x="685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828800" y="609600"/>
              <a:ext cx="0" cy="4876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85800" y="5410200"/>
              <a:ext cx="11430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5800" y="5029200"/>
              <a:ext cx="11430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85800" y="609600"/>
            <a:ext cx="1143000" cy="4419600"/>
            <a:chOff x="685800" y="609600"/>
            <a:chExt cx="1143000" cy="4419600"/>
          </a:xfrm>
        </p:grpSpPr>
        <p:sp>
          <p:nvSpPr>
            <p:cNvPr id="17" name="Freeform 16"/>
            <p:cNvSpPr/>
            <p:nvPr/>
          </p:nvSpPr>
          <p:spPr>
            <a:xfrm>
              <a:off x="685800" y="642257"/>
              <a:ext cx="587829" cy="4386943"/>
            </a:xfrm>
            <a:custGeom>
              <a:avLst/>
              <a:gdLst>
                <a:gd name="connsiteX0" fmla="*/ 12700 w 611415"/>
                <a:gd name="connsiteY0" fmla="*/ 0 h 4386943"/>
                <a:gd name="connsiteX1" fmla="*/ 99786 w 611415"/>
                <a:gd name="connsiteY1" fmla="*/ 2362200 h 4386943"/>
                <a:gd name="connsiteX2" fmla="*/ 611415 w 611415"/>
                <a:gd name="connsiteY2" fmla="*/ 4386943 h 438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1415" h="4386943">
                  <a:moveTo>
                    <a:pt x="12700" y="0"/>
                  </a:moveTo>
                  <a:cubicBezTo>
                    <a:pt x="6350" y="815521"/>
                    <a:pt x="0" y="1631043"/>
                    <a:pt x="99786" y="2362200"/>
                  </a:cubicBezTo>
                  <a:cubicBezTo>
                    <a:pt x="199572" y="3093357"/>
                    <a:pt x="419101" y="4123872"/>
                    <a:pt x="611415" y="4386943"/>
                  </a:cubicBezTo>
                </a:path>
              </a:pathLst>
            </a:cu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1295400" y="609600"/>
              <a:ext cx="533400" cy="4386943"/>
            </a:xfrm>
            <a:custGeom>
              <a:avLst/>
              <a:gdLst>
                <a:gd name="connsiteX0" fmla="*/ 12700 w 611415"/>
                <a:gd name="connsiteY0" fmla="*/ 0 h 4386943"/>
                <a:gd name="connsiteX1" fmla="*/ 99786 w 611415"/>
                <a:gd name="connsiteY1" fmla="*/ 2362200 h 4386943"/>
                <a:gd name="connsiteX2" fmla="*/ 611415 w 611415"/>
                <a:gd name="connsiteY2" fmla="*/ 4386943 h 438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1415" h="4386943">
                  <a:moveTo>
                    <a:pt x="12700" y="0"/>
                  </a:moveTo>
                  <a:cubicBezTo>
                    <a:pt x="6350" y="815521"/>
                    <a:pt x="0" y="1631043"/>
                    <a:pt x="99786" y="2362200"/>
                  </a:cubicBezTo>
                  <a:cubicBezTo>
                    <a:pt x="199572" y="3093357"/>
                    <a:pt x="419101" y="4123872"/>
                    <a:pt x="611415" y="4386943"/>
                  </a:cubicBezTo>
                </a:path>
              </a:pathLst>
            </a:custGeom>
            <a:ln w="285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close-end pipes:</a:t>
            </a:r>
            <a:endParaRPr lang="en-US" dirty="0"/>
          </a:p>
        </p:txBody>
      </p:sp>
      <p:pic>
        <p:nvPicPr>
          <p:cNvPr id="18434" name="Picture 2" descr="http://t3.gstatic.com/images?q=tbn:ANd9GcRMkuQk8QpSJ8b6eAWwpj7Y_Vj7ijGHqCxl5zug719xvUKko1_S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2571750" cy="1781176"/>
          </a:xfrm>
          <a:prstGeom prst="rect">
            <a:avLst/>
          </a:prstGeom>
          <a:noFill/>
        </p:spPr>
      </p:pic>
      <p:pic>
        <p:nvPicPr>
          <p:cNvPr id="18436" name="Picture 4" descr="http://www.musicwithease.com/silver-flute-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752600"/>
            <a:ext cx="5067300" cy="2771776"/>
          </a:xfrm>
          <a:prstGeom prst="rect">
            <a:avLst/>
          </a:prstGeom>
          <a:noFill/>
        </p:spPr>
      </p:pic>
      <p:pic>
        <p:nvPicPr>
          <p:cNvPr id="18440" name="Picture 8" descr="http://www.instructables.com/image/FSUXQZWZ46EXCFEYT4/Thumb-Pian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962399"/>
            <a:ext cx="2590800" cy="2622267"/>
          </a:xfrm>
          <a:prstGeom prst="rect">
            <a:avLst/>
          </a:prstGeom>
          <a:noFill/>
        </p:spPr>
      </p:pic>
      <p:pic>
        <p:nvPicPr>
          <p:cNvPr id="18442" name="Picture 10" descr="http://t3.gstatic.com/images?q=tbn:ANd9GcQkG6gfnWDScX2PLDb8IYcq1Yi3OfDWp71Y0ehDwOllE1lzQch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3657600"/>
            <a:ext cx="1752600" cy="26098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10800000" flipV="1">
            <a:off x="1066800" y="762000"/>
            <a:ext cx="0" cy="4876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381000"/>
            <a:ext cx="7162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String</a:t>
            </a:r>
          </a:p>
          <a:p>
            <a:endParaRPr lang="en-US" sz="1200" dirty="0" smtClean="0"/>
          </a:p>
          <a:p>
            <a:r>
              <a:rPr lang="en-US" sz="3000" dirty="0" smtClean="0"/>
              <a:t>How can this make noise?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-pluck</a:t>
            </a:r>
          </a:p>
          <a:p>
            <a:endParaRPr lang="en-US" sz="1200" dirty="0"/>
          </a:p>
          <a:p>
            <a:r>
              <a:rPr lang="en-US" sz="3000" dirty="0" smtClean="0"/>
              <a:t>The ends of the string are fixed. These are </a:t>
            </a:r>
            <a:r>
              <a:rPr lang="en-US" sz="3000" i="1" u="sng" dirty="0" smtClean="0"/>
              <a:t>nodes</a:t>
            </a:r>
            <a:r>
              <a:rPr lang="en-US" sz="3000" dirty="0" smtClean="0"/>
              <a:t>.</a:t>
            </a:r>
          </a:p>
          <a:p>
            <a:endParaRPr lang="en-US" sz="1200" dirty="0"/>
          </a:p>
          <a:p>
            <a:r>
              <a:rPr lang="en-US" sz="3000" dirty="0" smtClean="0"/>
              <a:t>The center of the string will vibrate. This is an </a:t>
            </a:r>
            <a:r>
              <a:rPr lang="en-US" sz="3000" i="1" u="sng" dirty="0" err="1" smtClean="0"/>
              <a:t>antinode</a:t>
            </a:r>
            <a:r>
              <a:rPr lang="en-US" sz="3000" i="1" dirty="0" smtClean="0"/>
              <a:t>.</a:t>
            </a:r>
          </a:p>
          <a:p>
            <a:endParaRPr lang="en-US" sz="1200" i="1" dirty="0"/>
          </a:p>
          <a:p>
            <a:r>
              <a:rPr lang="en-US" sz="3000" dirty="0" smtClean="0"/>
              <a:t>The length between two nodes is ___ </a:t>
            </a:r>
            <a:r>
              <a:rPr lang="el-GR" sz="3000" dirty="0" smtClean="0"/>
              <a:t>λ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dirty="0" smtClean="0"/>
              <a:t>Thus, L = ½ </a:t>
            </a:r>
            <a:r>
              <a:rPr lang="el-GR" sz="3000" dirty="0" smtClean="0"/>
              <a:t>λ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55171" y="762000"/>
            <a:ext cx="500743" cy="4855029"/>
          </a:xfrm>
          <a:custGeom>
            <a:avLst/>
            <a:gdLst>
              <a:gd name="connsiteX0" fmla="*/ 500743 w 500743"/>
              <a:gd name="connsiteY0" fmla="*/ 0 h 4855029"/>
              <a:gd name="connsiteX1" fmla="*/ 0 w 500743"/>
              <a:gd name="connsiteY1" fmla="*/ 2416629 h 4855029"/>
              <a:gd name="connsiteX2" fmla="*/ 500743 w 500743"/>
              <a:gd name="connsiteY2" fmla="*/ 4855029 h 485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743" h="4855029">
                <a:moveTo>
                  <a:pt x="500743" y="0"/>
                </a:moveTo>
                <a:cubicBezTo>
                  <a:pt x="250371" y="803729"/>
                  <a:pt x="0" y="1607458"/>
                  <a:pt x="0" y="2416629"/>
                </a:cubicBezTo>
                <a:cubicBezTo>
                  <a:pt x="0" y="3225800"/>
                  <a:pt x="426357" y="4441372"/>
                  <a:pt x="500743" y="4855029"/>
                </a:cubicBezTo>
              </a:path>
            </a:pathLst>
          </a:cu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H="1">
            <a:off x="1066800" y="762000"/>
            <a:ext cx="468086" cy="4855029"/>
          </a:xfrm>
          <a:custGeom>
            <a:avLst/>
            <a:gdLst>
              <a:gd name="connsiteX0" fmla="*/ 500743 w 500743"/>
              <a:gd name="connsiteY0" fmla="*/ 0 h 4855029"/>
              <a:gd name="connsiteX1" fmla="*/ 0 w 500743"/>
              <a:gd name="connsiteY1" fmla="*/ 2416629 h 4855029"/>
              <a:gd name="connsiteX2" fmla="*/ 500743 w 500743"/>
              <a:gd name="connsiteY2" fmla="*/ 4855029 h 485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743" h="4855029">
                <a:moveTo>
                  <a:pt x="500743" y="0"/>
                </a:moveTo>
                <a:cubicBezTo>
                  <a:pt x="250371" y="803729"/>
                  <a:pt x="0" y="1607458"/>
                  <a:pt x="0" y="2416629"/>
                </a:cubicBezTo>
                <a:cubicBezTo>
                  <a:pt x="0" y="3225800"/>
                  <a:pt x="426357" y="4441372"/>
                  <a:pt x="500743" y="4855029"/>
                </a:cubicBezTo>
              </a:path>
            </a:pathLst>
          </a:cu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string instruments:</a:t>
            </a:r>
            <a:endParaRPr lang="en-US" dirty="0"/>
          </a:p>
        </p:txBody>
      </p:sp>
      <p:pic>
        <p:nvPicPr>
          <p:cNvPr id="19458" name="Picture 2" descr="http://images.stanzapub.com/readers/2009/05/31/sandnerantiquedviolin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2314292" cy="3895725"/>
          </a:xfrm>
          <a:prstGeom prst="rect">
            <a:avLst/>
          </a:prstGeom>
          <a:noFill/>
        </p:spPr>
      </p:pic>
      <p:pic>
        <p:nvPicPr>
          <p:cNvPr id="19460" name="Picture 4" descr="http://www.guitaraddictsonline.com/wp-content/uploads/2008/12/acoustic_guit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676400"/>
            <a:ext cx="2209800" cy="2209801"/>
          </a:xfrm>
          <a:prstGeom prst="rect">
            <a:avLst/>
          </a:prstGeom>
          <a:noFill/>
        </p:spPr>
      </p:pic>
      <p:pic>
        <p:nvPicPr>
          <p:cNvPr id="19462" name="Picture 6" descr="http://www.irishindeed.com/graphics/har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295400"/>
            <a:ext cx="2609850" cy="3333750"/>
          </a:xfrm>
          <a:prstGeom prst="rect">
            <a:avLst/>
          </a:prstGeom>
          <a:noFill/>
        </p:spPr>
      </p:pic>
      <p:pic>
        <p:nvPicPr>
          <p:cNvPr id="19464" name="Picture 8" descr="http://toews.com/images/pg%2033%20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886200"/>
            <a:ext cx="3276600" cy="264527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Two types of open-ended pipes: </vt:lpstr>
      <vt:lpstr>Examples of open-ended pipes:</vt:lpstr>
      <vt:lpstr>Slide 4</vt:lpstr>
      <vt:lpstr>Examples of close-end pipes:</vt:lpstr>
      <vt:lpstr>Slide 6</vt:lpstr>
      <vt:lpstr>Examples of string instruments: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</cp:revision>
  <dcterms:created xsi:type="dcterms:W3CDTF">2012-02-12T18:16:16Z</dcterms:created>
  <dcterms:modified xsi:type="dcterms:W3CDTF">2012-02-12T19:05:15Z</dcterms:modified>
</cp:coreProperties>
</file>