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8" r:id="rId16"/>
    <p:sldId id="27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84" autoAdjust="0"/>
    <p:restoredTop sz="94660"/>
  </p:normalViewPr>
  <p:slideViewPr>
    <p:cSldViewPr>
      <p:cViewPr varScale="1">
        <p:scale>
          <a:sx n="88" d="100"/>
          <a:sy n="88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ACC39-CF91-4612-949B-5669655740E5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5F1E-0AAF-487B-9CE3-69CBE32A5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ACC39-CF91-4612-949B-5669655740E5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5F1E-0AAF-487B-9CE3-69CBE32A5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ACC39-CF91-4612-949B-5669655740E5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5F1E-0AAF-487B-9CE3-69CBE32A5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ACC39-CF91-4612-949B-5669655740E5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5F1E-0AAF-487B-9CE3-69CBE32A5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ACC39-CF91-4612-949B-5669655740E5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5F1E-0AAF-487B-9CE3-69CBE32A5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ACC39-CF91-4612-949B-5669655740E5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5F1E-0AAF-487B-9CE3-69CBE32A5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ACC39-CF91-4612-949B-5669655740E5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5F1E-0AAF-487B-9CE3-69CBE32A5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ACC39-CF91-4612-949B-5669655740E5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5F1E-0AAF-487B-9CE3-69CBE32A5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ACC39-CF91-4612-949B-5669655740E5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5F1E-0AAF-487B-9CE3-69CBE32A5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ACC39-CF91-4612-949B-5669655740E5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5F1E-0AAF-487B-9CE3-69CBE32A5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ACC39-CF91-4612-949B-5669655740E5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5F1E-0AAF-487B-9CE3-69CBE32A5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ACC39-CF91-4612-949B-5669655740E5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45F1E-0AAF-487B-9CE3-69CBE32A5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4 Science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Mutations and </a:t>
            </a:r>
            <a:r>
              <a:rPr lang="en-US" dirty="0" smtClean="0"/>
              <a:t>Inheritance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077200" cy="685799"/>
          </a:xfrm>
        </p:spPr>
        <p:txBody>
          <a:bodyPr>
            <a:normAutofit/>
          </a:bodyPr>
          <a:lstStyle/>
          <a:p>
            <a:r>
              <a:rPr lang="en-US" dirty="0" smtClean="0"/>
              <a:t>Point change = one base pair change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276600"/>
            <a:ext cx="8077200" cy="685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Deletion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section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missing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648200"/>
            <a:ext cx="8077200" cy="685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Replication = section is repeated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1447800"/>
            <a:ext cx="2667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   AUACGAUAG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2600" y="2743200"/>
            <a:ext cx="2667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   AUACGA</a:t>
            </a:r>
            <a:r>
              <a:rPr lang="en-US" sz="3000" u="sng" dirty="0" smtClean="0">
                <a:solidFill>
                  <a:srgbClr val="FF0000"/>
                </a:solidFill>
              </a:rPr>
              <a:t>C</a:t>
            </a:r>
            <a:r>
              <a:rPr lang="en-US" sz="3000" dirty="0" smtClean="0">
                <a:solidFill>
                  <a:srgbClr val="FF0000"/>
                </a:solidFill>
              </a:rPr>
              <a:t>AG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0" y="3886200"/>
            <a:ext cx="2667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   AUAUAG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62600" y="5410201"/>
            <a:ext cx="3124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  </a:t>
            </a:r>
            <a:r>
              <a:rPr lang="en-US" sz="3000" dirty="0" smtClean="0">
                <a:solidFill>
                  <a:srgbClr val="FF0000"/>
                </a:solidFill>
              </a:rPr>
              <a:t>AUACGA</a:t>
            </a:r>
            <a:r>
              <a:rPr lang="en-US" sz="3000" u="sng" dirty="0" smtClean="0">
                <a:solidFill>
                  <a:srgbClr val="FF0000"/>
                </a:solidFill>
              </a:rPr>
              <a:t>UAG</a:t>
            </a:r>
            <a:r>
              <a:rPr lang="en-US" sz="3000" dirty="0" smtClean="0">
                <a:solidFill>
                  <a:srgbClr val="FF0000"/>
                </a:solidFill>
              </a:rPr>
              <a:t>UAG</a:t>
            </a:r>
            <a:endParaRPr lang="en-US" sz="3000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5400000" flipH="1" flipV="1">
            <a:off x="6401594" y="45712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Curved Up Arrow 17"/>
          <p:cNvSpPr/>
          <p:nvPr/>
        </p:nvSpPr>
        <p:spPr>
          <a:xfrm>
            <a:off x="7467600" y="5867400"/>
            <a:ext cx="914400" cy="304800"/>
          </a:xfrm>
          <a:prstGeom prst="curved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one cell goes wrong. Big deal?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121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Cells copy themselves–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  and the mutation goes with it.</a:t>
            </a:r>
            <a:endParaRPr lang="en-US" dirty="0"/>
          </a:p>
        </p:txBody>
      </p:sp>
      <p:pic>
        <p:nvPicPr>
          <p:cNvPr id="16386" name="Picture 2" descr="http://www.fotosearch.com/bthumb/ARP/ARP113/Paramec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743200"/>
            <a:ext cx="1040944" cy="685799"/>
          </a:xfrm>
          <a:prstGeom prst="rect">
            <a:avLst/>
          </a:prstGeom>
          <a:noFill/>
        </p:spPr>
      </p:pic>
      <p:pic>
        <p:nvPicPr>
          <p:cNvPr id="16390" name="Picture 6" descr="http://www.fotosearch.com/bthumb/ARP/ARP113/Paramec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3581400"/>
            <a:ext cx="1040944" cy="685799"/>
          </a:xfrm>
          <a:prstGeom prst="rect">
            <a:avLst/>
          </a:prstGeom>
          <a:noFill/>
        </p:spPr>
      </p:pic>
      <p:pic>
        <p:nvPicPr>
          <p:cNvPr id="16392" name="Picture 8" descr="http://www.fotosearch.com/bthumb/ARP/ARP113/Paramec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505200"/>
            <a:ext cx="1040945" cy="685800"/>
          </a:xfrm>
          <a:prstGeom prst="rect">
            <a:avLst/>
          </a:prstGeom>
          <a:noFill/>
        </p:spPr>
      </p:pic>
      <p:pic>
        <p:nvPicPr>
          <p:cNvPr id="11" name="Picture 6" descr="http://www.fotosearch.com/bthumb/ARP/ARP113/Paramec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4572000"/>
            <a:ext cx="1040944" cy="685799"/>
          </a:xfrm>
          <a:prstGeom prst="rect">
            <a:avLst/>
          </a:prstGeom>
          <a:noFill/>
        </p:spPr>
      </p:pic>
      <p:pic>
        <p:nvPicPr>
          <p:cNvPr id="12" name="Picture 6" descr="http://www.fotosearch.com/bthumb/ARP/ARP113/Paramec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648200"/>
            <a:ext cx="1040944" cy="685799"/>
          </a:xfrm>
          <a:prstGeom prst="rect">
            <a:avLst/>
          </a:prstGeom>
          <a:noFill/>
        </p:spPr>
      </p:pic>
      <p:pic>
        <p:nvPicPr>
          <p:cNvPr id="13" name="Picture 6" descr="http://www.fotosearch.com/bthumb/ARP/ARP113/Paramec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4648200"/>
            <a:ext cx="1040944" cy="685799"/>
          </a:xfrm>
          <a:prstGeom prst="rect">
            <a:avLst/>
          </a:prstGeom>
          <a:noFill/>
        </p:spPr>
      </p:pic>
      <p:pic>
        <p:nvPicPr>
          <p:cNvPr id="14" name="Picture 6" descr="http://www.fotosearch.com/bthumb/ARP/ARP113/Paramec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4648200"/>
            <a:ext cx="1040944" cy="685799"/>
          </a:xfrm>
          <a:prstGeom prst="rect">
            <a:avLst/>
          </a:prstGeom>
          <a:noFill/>
        </p:spPr>
      </p:pic>
      <p:pic>
        <p:nvPicPr>
          <p:cNvPr id="15" name="Picture 6" descr="http://www.fotosearch.com/bthumb/ARP/ARP113/Paramec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5791200"/>
            <a:ext cx="1040944" cy="685799"/>
          </a:xfrm>
          <a:prstGeom prst="rect">
            <a:avLst/>
          </a:prstGeom>
          <a:noFill/>
        </p:spPr>
      </p:pic>
      <p:pic>
        <p:nvPicPr>
          <p:cNvPr id="16" name="Picture 6" descr="http://www.fotosearch.com/bthumb/ARP/ARP113/Paramec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5791200"/>
            <a:ext cx="1040944" cy="685799"/>
          </a:xfrm>
          <a:prstGeom prst="rect">
            <a:avLst/>
          </a:prstGeom>
          <a:noFill/>
        </p:spPr>
      </p:pic>
      <p:pic>
        <p:nvPicPr>
          <p:cNvPr id="17" name="Picture 6" descr="http://www.fotosearch.com/bthumb/ARP/ARP113/Paramec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791200"/>
            <a:ext cx="1040944" cy="685799"/>
          </a:xfrm>
          <a:prstGeom prst="rect">
            <a:avLst/>
          </a:prstGeom>
          <a:noFill/>
        </p:spPr>
      </p:pic>
      <p:pic>
        <p:nvPicPr>
          <p:cNvPr id="18" name="Picture 6" descr="http://www.fotosearch.com/bthumb/ARP/ARP113/Paramec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5791200"/>
            <a:ext cx="1040944" cy="685799"/>
          </a:xfrm>
          <a:prstGeom prst="rect">
            <a:avLst/>
          </a:prstGeom>
          <a:noFill/>
        </p:spPr>
      </p:pic>
      <p:pic>
        <p:nvPicPr>
          <p:cNvPr id="19" name="Picture 6" descr="http://www.fotosearch.com/bthumb/ARP/ARP113/Paramec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3056" y="5867400"/>
            <a:ext cx="1040944" cy="685799"/>
          </a:xfrm>
          <a:prstGeom prst="rect">
            <a:avLst/>
          </a:prstGeom>
          <a:noFill/>
        </p:spPr>
      </p:pic>
      <p:pic>
        <p:nvPicPr>
          <p:cNvPr id="20" name="Picture 6" descr="http://www.fotosearch.com/bthumb/ARP/ARP113/Paramec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60056" y="5791200"/>
            <a:ext cx="1040944" cy="685799"/>
          </a:xfrm>
          <a:prstGeom prst="rect">
            <a:avLst/>
          </a:prstGeom>
          <a:noFill/>
        </p:spPr>
      </p:pic>
      <p:pic>
        <p:nvPicPr>
          <p:cNvPr id="21" name="Picture 6" descr="http://www.fotosearch.com/bthumb/ARP/ARP113/Paramec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7856" y="5867400"/>
            <a:ext cx="1040944" cy="685799"/>
          </a:xfrm>
          <a:prstGeom prst="rect">
            <a:avLst/>
          </a:prstGeom>
          <a:noFill/>
        </p:spPr>
      </p:pic>
      <p:pic>
        <p:nvPicPr>
          <p:cNvPr id="22" name="Picture 6" descr="http://www.fotosearch.com/bthumb/ARP/ARP113/Paramec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40856" y="5791200"/>
            <a:ext cx="1040944" cy="685799"/>
          </a:xfrm>
          <a:prstGeom prst="rect">
            <a:avLst/>
          </a:prstGeom>
          <a:noFill/>
        </p:spPr>
      </p:pic>
      <p:cxnSp>
        <p:nvCxnSpPr>
          <p:cNvPr id="24" name="Straight Arrow Connector 23"/>
          <p:cNvCxnSpPr/>
          <p:nvPr/>
        </p:nvCxnSpPr>
        <p:spPr>
          <a:xfrm rot="10800000" flipV="1">
            <a:off x="3581400" y="3276600"/>
            <a:ext cx="9144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 flipV="1">
            <a:off x="1905000" y="41910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800100" y="54483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H="1">
            <a:off x="1447800" y="53340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2933700" y="55245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H="1">
            <a:off x="3733800" y="54102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5219700" y="54483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6200000" flipH="1">
            <a:off x="5943600" y="53340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7429500" y="54483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8305800" y="54102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5981700" y="43053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6200000" flipH="1">
            <a:off x="7696200" y="42672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6200000" flipH="1">
            <a:off x="3048000" y="41910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5943600" y="32004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114299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If you have a mole on your arm, will your child also grow up with a mole on his arm?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4572000"/>
            <a:ext cx="8229600" cy="13716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Only mutations to egg or sperm cells (gametes)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will be passed on to your offspring. </a:t>
            </a:r>
            <a:endParaRPr lang="en-US" sz="3200" dirty="0"/>
          </a:p>
          <a:p>
            <a:pPr marL="342900" lvl="0" indent="-342900">
              <a:spcBef>
                <a:spcPct val="20000"/>
              </a:spcBef>
              <a:defRPr/>
            </a:pPr>
            <a:endParaRPr lang="en-US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59080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get a stomach ulcer, will your child be born with a stomach ulcer?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Some mutations only occur on the Y or X chromosome. This means the mutation is only inherited by the males or the females in the family.</a:t>
            </a:r>
            <a:endParaRPr lang="en-US" sz="3000" dirty="0"/>
          </a:p>
        </p:txBody>
      </p:sp>
      <p:pic>
        <p:nvPicPr>
          <p:cNvPr id="15362" name="Picture 2" descr="http://t0.gstatic.com/images?q=tbn:ANd9GcSdjhuR7tLHWyaKgwhE0cFhp5nJhoDmlp8wulZpjyXyuGCdQAu0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 t="8390" r="9459"/>
          <a:stretch>
            <a:fillRect/>
          </a:stretch>
        </p:blipFill>
        <p:spPr bwMode="auto">
          <a:xfrm>
            <a:off x="1600200" y="1801506"/>
            <a:ext cx="5943600" cy="50564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webhome.broward.edu/~fsearcy/pedigree.jpg"/>
          <p:cNvPicPr>
            <a:picLocks noChangeAspect="1" noChangeArrowheads="1"/>
          </p:cNvPicPr>
          <p:nvPr/>
        </p:nvPicPr>
        <p:blipFill>
          <a:blip r:embed="rId2" cstate="print"/>
          <a:srcRect l="22115" t="6410" r="16346" b="14103"/>
          <a:stretch>
            <a:fillRect/>
          </a:stretch>
        </p:blipFill>
        <p:spPr bwMode="auto">
          <a:xfrm>
            <a:off x="1828800" y="1469231"/>
            <a:ext cx="5562600" cy="5388769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3352800" y="1676400"/>
            <a:ext cx="457200" cy="457200"/>
          </a:xfrm>
          <a:prstGeom prst="ellipse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10200" y="3200400"/>
            <a:ext cx="457200" cy="457200"/>
          </a:xfrm>
          <a:prstGeom prst="ellipse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57400" y="3200400"/>
            <a:ext cx="457200" cy="4572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86200" y="4114800"/>
            <a:ext cx="457200" cy="4572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23338" y="1600200"/>
            <a:ext cx="312066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This male has a mutation on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the Y chromosome</a:t>
            </a:r>
          </a:p>
          <a:p>
            <a:endParaRPr lang="en-US" sz="2000" dirty="0">
              <a:solidFill>
                <a:srgbClr val="0070C0"/>
              </a:solidFill>
            </a:endParaRPr>
          </a:p>
          <a:p>
            <a:r>
              <a:rPr lang="en-US" sz="2000" dirty="0" smtClean="0">
                <a:solidFill>
                  <a:srgbClr val="0070C0"/>
                </a:solidFill>
              </a:rPr>
              <a:t>Who else will have the </a:t>
            </a:r>
          </a:p>
          <a:p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            mutation?</a:t>
            </a:r>
            <a:endParaRPr lang="en-US" sz="2000" dirty="0">
              <a:solidFill>
                <a:srgbClr val="0070C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4800600" y="1905000"/>
            <a:ext cx="1219200" cy="1539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webhome.broward.edu/~fsearcy/pedigree.jpg"/>
          <p:cNvPicPr>
            <a:picLocks noChangeAspect="1" noChangeArrowheads="1"/>
          </p:cNvPicPr>
          <p:nvPr/>
        </p:nvPicPr>
        <p:blipFill>
          <a:blip r:embed="rId2" cstate="print"/>
          <a:srcRect l="22115" t="6410" r="16346" b="14103"/>
          <a:stretch>
            <a:fillRect/>
          </a:stretch>
        </p:blipFill>
        <p:spPr bwMode="auto">
          <a:xfrm>
            <a:off x="1828800" y="1469231"/>
            <a:ext cx="5562600" cy="5388769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3352800" y="1676400"/>
            <a:ext cx="457200" cy="457200"/>
          </a:xfrm>
          <a:prstGeom prst="ellipse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10200" y="3200400"/>
            <a:ext cx="457200" cy="457200"/>
          </a:xfrm>
          <a:prstGeom prst="ellipse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57400" y="3200400"/>
            <a:ext cx="457200" cy="4572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86200" y="4114800"/>
            <a:ext cx="457200" cy="4572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23338" y="1600200"/>
            <a:ext cx="312066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This male has a mutation on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the Y chromosome</a:t>
            </a:r>
          </a:p>
          <a:p>
            <a:endParaRPr lang="en-US" sz="2000" dirty="0">
              <a:solidFill>
                <a:srgbClr val="0070C0"/>
              </a:solidFill>
            </a:endParaRPr>
          </a:p>
          <a:p>
            <a:r>
              <a:rPr lang="en-US" sz="2000" dirty="0" smtClean="0">
                <a:solidFill>
                  <a:srgbClr val="0070C0"/>
                </a:solidFill>
              </a:rPr>
              <a:t>Who else will have the </a:t>
            </a:r>
          </a:p>
          <a:p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            mutation?</a:t>
            </a:r>
            <a:endParaRPr lang="en-US" sz="2000" dirty="0">
              <a:solidFill>
                <a:srgbClr val="0070C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4876800" y="1981200"/>
            <a:ext cx="1143000" cy="777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705600" y="4114800"/>
            <a:ext cx="457200" cy="4572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057400" y="3200400"/>
            <a:ext cx="457200" cy="4572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019800" y="3200400"/>
            <a:ext cx="457200" cy="4572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95600" y="4191000"/>
            <a:ext cx="457200" cy="4572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886200" y="4114800"/>
            <a:ext cx="457200" cy="4572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webhome.broward.edu/~fsearcy/pedigree.jpg"/>
          <p:cNvPicPr>
            <a:picLocks noChangeAspect="1" noChangeArrowheads="1"/>
          </p:cNvPicPr>
          <p:nvPr/>
        </p:nvPicPr>
        <p:blipFill>
          <a:blip r:embed="rId2" cstate="print"/>
          <a:srcRect l="22115" t="6410" r="16346" b="14103"/>
          <a:stretch>
            <a:fillRect/>
          </a:stretch>
        </p:blipFill>
        <p:spPr bwMode="auto">
          <a:xfrm>
            <a:off x="1828800" y="1469231"/>
            <a:ext cx="5562600" cy="5388769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3352800" y="1676400"/>
            <a:ext cx="457200" cy="457200"/>
          </a:xfrm>
          <a:prstGeom prst="ellipse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10200" y="3200400"/>
            <a:ext cx="457200" cy="457200"/>
          </a:xfrm>
          <a:prstGeom prst="ellipse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57400" y="3200400"/>
            <a:ext cx="457200" cy="4572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86200" y="4114800"/>
            <a:ext cx="457200" cy="4572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05600" y="4114800"/>
            <a:ext cx="457200" cy="4572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00600" y="2362200"/>
            <a:ext cx="457200" cy="4572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057400" y="3200400"/>
            <a:ext cx="457200" cy="4572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019800" y="3200400"/>
            <a:ext cx="457200" cy="4572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95600" y="4191000"/>
            <a:ext cx="457200" cy="4572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rot="10800000" flipV="1">
            <a:off x="4724400" y="2286000"/>
            <a:ext cx="1371600" cy="1066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638800" y="1600200"/>
            <a:ext cx="32074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WHY DID THIS GUY NOT GET 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THE MUTATION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                                       B.6C  Feb 2006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7DBE0B-7DAD-415A-8080-30A5504F4F43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16384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838200"/>
            <a:ext cx="813117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                                       B.6C  Feb 2006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A7D5D2-C465-4EE0-BE81-09B6007B3072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5325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838200"/>
            <a:ext cx="813117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                                 B.6C  10</a:t>
            </a:r>
            <a:r>
              <a:rPr lang="en-US" baseline="30000" dirty="0" smtClean="0"/>
              <a:t>th</a:t>
            </a:r>
            <a:r>
              <a:rPr lang="en-US" dirty="0" smtClean="0"/>
              <a:t> April 2006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6A7DF1-BC08-4676-8AD6-344542458A36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15770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025" y="800100"/>
            <a:ext cx="721995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people.bath.ac.uk/tw233/codon_whe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76200"/>
            <a:ext cx="6705600" cy="6705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                                 B.6C  10</a:t>
            </a:r>
            <a:r>
              <a:rPr lang="en-US" baseline="30000" dirty="0" smtClean="0"/>
              <a:t>th</a:t>
            </a:r>
            <a:r>
              <a:rPr lang="en-US" dirty="0" smtClean="0"/>
              <a:t> April 2006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300A7-7E6C-47F6-9C1B-32E337F01812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4710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2025" y="800100"/>
            <a:ext cx="721995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                                 B.6C  10</a:t>
            </a:r>
            <a:r>
              <a:rPr lang="en-US" baseline="30000" dirty="0" smtClean="0"/>
              <a:t>th</a:t>
            </a:r>
            <a:r>
              <a:rPr lang="en-US" dirty="0" smtClean="0"/>
              <a:t> April 2006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C222D1-25F6-43CE-8CD1-47B9DF53A518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1566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838200"/>
            <a:ext cx="8286750" cy="446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                                 B.6C  10</a:t>
            </a:r>
            <a:r>
              <a:rPr lang="en-US" baseline="30000" dirty="0" smtClean="0"/>
              <a:t>th</a:t>
            </a:r>
            <a:r>
              <a:rPr lang="en-US" dirty="0" smtClean="0"/>
              <a:t> April 2006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E9473B-CDEC-42DD-95D4-DA0007A40AE0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pic>
        <p:nvPicPr>
          <p:cNvPr id="4608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838200"/>
            <a:ext cx="8286750" cy="446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215102" y="5181600"/>
            <a:ext cx="639920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7</a:t>
            </a:r>
            <a:endParaRPr lang="en-US" sz="7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                                 B.6C  10</a:t>
            </a:r>
            <a:r>
              <a:rPr lang="en-US" baseline="30000" dirty="0" smtClean="0"/>
              <a:t>th</a:t>
            </a:r>
            <a:r>
              <a:rPr lang="en-US" dirty="0" smtClean="0"/>
              <a:t> April 2004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F4DE7-41E4-4324-BB48-4B6EE100BDDB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pic>
        <p:nvPicPr>
          <p:cNvPr id="15565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143000"/>
            <a:ext cx="7467600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                                 B.6C  10</a:t>
            </a:r>
            <a:r>
              <a:rPr lang="en-US" baseline="30000" dirty="0" smtClean="0"/>
              <a:t>th</a:t>
            </a:r>
            <a:r>
              <a:rPr lang="en-US" dirty="0" smtClean="0"/>
              <a:t> April 2004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3D8896-1946-45DA-A246-B2BE3DA1D789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pic>
        <p:nvPicPr>
          <p:cNvPr id="4506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143000"/>
            <a:ext cx="7467600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181600"/>
            <a:ext cx="8534400" cy="14017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What amino acid sequence does the following RNA strand tell the </a:t>
            </a:r>
            <a:r>
              <a:rPr lang="en-US" dirty="0" err="1" smtClean="0"/>
              <a:t>ribosomes</a:t>
            </a:r>
            <a:r>
              <a:rPr lang="en-US" dirty="0" smtClean="0"/>
              <a:t> to make? </a:t>
            </a:r>
            <a:r>
              <a:rPr lang="en-US" dirty="0"/>
              <a:t>	</a:t>
            </a:r>
            <a:r>
              <a:rPr lang="en-US" dirty="0" smtClean="0"/>
              <a:t>					GCGAAAUAG</a:t>
            </a:r>
            <a:endParaRPr lang="en-US" dirty="0"/>
          </a:p>
        </p:txBody>
      </p:sp>
      <p:pic>
        <p:nvPicPr>
          <p:cNvPr id="8" name="Picture 2" descr="http://people.bath.ac.uk/tw233/codon_whe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0"/>
            <a:ext cx="5029200" cy="50292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029200"/>
            <a:ext cx="8534400" cy="14017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What amino acid sequence does the following RNA strand tell the </a:t>
            </a:r>
            <a:r>
              <a:rPr lang="en-US" dirty="0" err="1" smtClean="0"/>
              <a:t>ribosomes</a:t>
            </a:r>
            <a:r>
              <a:rPr lang="en-US" dirty="0" smtClean="0"/>
              <a:t> to make? </a:t>
            </a:r>
            <a:r>
              <a:rPr lang="en-US" dirty="0"/>
              <a:t>	</a:t>
            </a:r>
            <a:r>
              <a:rPr lang="en-US" dirty="0" smtClean="0"/>
              <a:t>					GCGAAAUAG</a:t>
            </a:r>
            <a:endParaRPr lang="en-US" dirty="0"/>
          </a:p>
        </p:txBody>
      </p:sp>
      <p:pic>
        <p:nvPicPr>
          <p:cNvPr id="8" name="Picture 2" descr="http://people.bath.ac.uk/tw233/codon_whe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0"/>
            <a:ext cx="5029200" cy="5029202"/>
          </a:xfrm>
          <a:prstGeom prst="rect">
            <a:avLst/>
          </a:prstGeom>
          <a:noFill/>
        </p:spPr>
      </p:pic>
      <p:sp>
        <p:nvSpPr>
          <p:cNvPr id="4" name="Oval 3"/>
          <p:cNvSpPr/>
          <p:nvPr/>
        </p:nvSpPr>
        <p:spPr>
          <a:xfrm>
            <a:off x="4038600" y="1905000"/>
            <a:ext cx="533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505200" y="16764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352800" y="1371600"/>
            <a:ext cx="2286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962400" y="2590800"/>
            <a:ext cx="533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505200" y="28956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00400" y="3200400"/>
            <a:ext cx="2286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724400" y="1905000"/>
            <a:ext cx="533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334000" y="16764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943600" y="1752600"/>
            <a:ext cx="2286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2667000" y="1295400"/>
            <a:ext cx="457200" cy="304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819400" y="3429000"/>
            <a:ext cx="304800" cy="15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248400" y="1600200"/>
            <a:ext cx="304800" cy="15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590800" y="6248400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Alanine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81400" y="6248400"/>
            <a:ext cx="861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Lysine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19600" y="6248400"/>
            <a:ext cx="661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Stop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3" grpId="0" animBg="1"/>
      <p:bldP spid="14" grpId="0" animBg="1"/>
      <p:bldP spid="20" grpId="0"/>
      <p:bldP spid="21" grpId="0"/>
      <p:bldP spid="22" grpId="0"/>
      <p:bldP spid="2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181600"/>
            <a:ext cx="8534400" cy="14017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What amino acid sequence does the following RNA strand tell the </a:t>
            </a:r>
            <a:r>
              <a:rPr lang="en-US" dirty="0" err="1" smtClean="0"/>
              <a:t>ribosomes</a:t>
            </a:r>
            <a:r>
              <a:rPr lang="en-US" dirty="0" smtClean="0"/>
              <a:t> to make? </a:t>
            </a:r>
            <a:r>
              <a:rPr lang="en-US" dirty="0"/>
              <a:t>	</a:t>
            </a:r>
            <a:r>
              <a:rPr lang="en-US" dirty="0" smtClean="0"/>
              <a:t>					CCUAGCGGA</a:t>
            </a:r>
            <a:endParaRPr lang="en-US" dirty="0"/>
          </a:p>
        </p:txBody>
      </p:sp>
      <p:pic>
        <p:nvPicPr>
          <p:cNvPr id="8" name="Picture 2" descr="http://people.bath.ac.uk/tw233/codon_whe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0"/>
            <a:ext cx="5029200" cy="50292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181600"/>
            <a:ext cx="8534400" cy="14017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What amino acid sequence does the following RNA strand tell the </a:t>
            </a:r>
            <a:r>
              <a:rPr lang="en-US" dirty="0" err="1" smtClean="0"/>
              <a:t>ribosomes</a:t>
            </a:r>
            <a:r>
              <a:rPr lang="en-US" dirty="0" smtClean="0"/>
              <a:t> to make? </a:t>
            </a:r>
            <a:r>
              <a:rPr lang="en-US" dirty="0"/>
              <a:t>	</a:t>
            </a:r>
            <a:r>
              <a:rPr lang="en-US" dirty="0" smtClean="0"/>
              <a:t>					CCUAGCGGA</a:t>
            </a:r>
            <a:endParaRPr lang="en-US" dirty="0"/>
          </a:p>
        </p:txBody>
      </p:sp>
      <p:pic>
        <p:nvPicPr>
          <p:cNvPr id="8" name="Picture 2" descr="http://people.bath.ac.uk/tw233/codon_whe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0"/>
            <a:ext cx="5029200" cy="502920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819400" y="6400800"/>
            <a:ext cx="2670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Proline</a:t>
            </a:r>
            <a:r>
              <a:rPr lang="en-US" dirty="0" smtClean="0">
                <a:solidFill>
                  <a:srgbClr val="FF0000"/>
                </a:solidFill>
              </a:rPr>
              <a:t> --  Serine -- </a:t>
            </a:r>
            <a:r>
              <a:rPr lang="en-US" dirty="0" err="1" smtClean="0">
                <a:solidFill>
                  <a:srgbClr val="FF0000"/>
                </a:solidFill>
              </a:rPr>
              <a:t>Glycine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r="-463" b="14706"/>
          <a:stretch>
            <a:fillRect/>
          </a:stretch>
        </p:blipFill>
        <p:spPr bwMode="auto">
          <a:xfrm>
            <a:off x="-166257" y="0"/>
            <a:ext cx="9310257" cy="5486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52400" y="5473005"/>
            <a:ext cx="8763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smtClean="0"/>
              <a:t>What amino acid sequence does the following RNA strand tell the </a:t>
            </a:r>
            <a:r>
              <a:rPr lang="en-US" sz="2800" dirty="0" err="1" smtClean="0"/>
              <a:t>ribosomes</a:t>
            </a:r>
            <a:r>
              <a:rPr lang="en-US" sz="2800" dirty="0" smtClean="0"/>
              <a:t> to make? 								GCGAAAUAG     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1143000" y="4495800"/>
            <a:ext cx="533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05200" y="304800"/>
            <a:ext cx="533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391400" y="49530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48000" y="4953000"/>
            <a:ext cx="10668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257800" y="6248400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Alanine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066800" y="3352800"/>
            <a:ext cx="533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953000" y="304800"/>
            <a:ext cx="533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391400" y="35814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43400" y="3581400"/>
            <a:ext cx="10668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172200" y="6248400"/>
            <a:ext cx="861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Lysine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066800" y="990600"/>
            <a:ext cx="533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876800" y="304800"/>
            <a:ext cx="533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391400" y="1524000"/>
            <a:ext cx="3810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343400" y="1524000"/>
            <a:ext cx="10668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086600" y="6248400"/>
            <a:ext cx="661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Stop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1" grpId="1" animBg="1"/>
      <p:bldP spid="12" grpId="0" animBg="1"/>
      <p:bldP spid="13" grpId="0" animBg="1"/>
      <p:bldP spid="14" grpId="0" animBg="1"/>
      <p:bldP spid="15" grpId="0"/>
      <p:bldP spid="16" grpId="0" animBg="1"/>
      <p:bldP spid="17" grpId="0" animBg="1"/>
      <p:bldP spid="18" grpId="0" animBg="1"/>
      <p:bldP spid="19" grpId="0" animBg="1"/>
      <p:bldP spid="20" grpId="0"/>
      <p:bldP spid="2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684837"/>
            <a:ext cx="8229600" cy="71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What protein is made by the code GAU?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r="-463" b="14706"/>
          <a:stretch>
            <a:fillRect/>
          </a:stretch>
        </p:blipFill>
        <p:spPr bwMode="auto">
          <a:xfrm>
            <a:off x="0" y="0"/>
            <a:ext cx="9310257" cy="5486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553200" y="6096000"/>
            <a:ext cx="221887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Aspartic Acid</a:t>
            </a:r>
            <a:endParaRPr lang="en-US" sz="3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600"/>
          </a:xfrm>
        </p:spPr>
        <p:txBody>
          <a:bodyPr/>
          <a:lstStyle/>
          <a:p>
            <a:r>
              <a:rPr lang="en-US" dirty="0" smtClean="0"/>
              <a:t>Point mutation – one base pair is changed</a:t>
            </a:r>
            <a:endParaRPr lang="en-US" dirty="0"/>
          </a:p>
        </p:txBody>
      </p:sp>
      <p:pic>
        <p:nvPicPr>
          <p:cNvPr id="4" name="Picture 2" descr="http://people.bath.ac.uk/tw233/codon_whe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362198"/>
            <a:ext cx="4495800" cy="449580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0" y="2819400"/>
            <a:ext cx="379450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CAC = </a:t>
            </a:r>
            <a:r>
              <a:rPr lang="en-US" sz="2800" dirty="0" err="1" smtClean="0"/>
              <a:t>Histidine</a:t>
            </a:r>
            <a:endParaRPr lang="en-US" sz="2800" dirty="0" smtClean="0"/>
          </a:p>
          <a:p>
            <a:r>
              <a:rPr lang="en-US" sz="2800" dirty="0" smtClean="0"/>
              <a:t>CAG= Glutamine</a:t>
            </a:r>
          </a:p>
          <a:p>
            <a:endParaRPr lang="en-US" sz="2800" dirty="0"/>
          </a:p>
          <a:p>
            <a:r>
              <a:rPr lang="en-US" sz="2800" dirty="0" smtClean="0"/>
              <a:t>A single change makes</a:t>
            </a:r>
          </a:p>
          <a:p>
            <a:r>
              <a:rPr lang="en-US" sz="2800" dirty="0" smtClean="0"/>
              <a:t>a whole new amino acid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343</Words>
  <Application>Microsoft Office PowerPoint</Application>
  <PresentationFormat>On-screen Show (4:3)</PresentationFormat>
  <Paragraphs>70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Week 4 Science Review</vt:lpstr>
      <vt:lpstr>Slide 2</vt:lpstr>
      <vt:lpstr>Slide 3</vt:lpstr>
      <vt:lpstr>Slide 4</vt:lpstr>
      <vt:lpstr>Slide 5</vt:lpstr>
      <vt:lpstr>Slide 6</vt:lpstr>
      <vt:lpstr>Slide 7</vt:lpstr>
      <vt:lpstr>Slide 8</vt:lpstr>
      <vt:lpstr>Mutations</vt:lpstr>
      <vt:lpstr>Mutations </vt:lpstr>
      <vt:lpstr>So one cell goes wrong. Big deal? </vt:lpstr>
      <vt:lpstr>Inheritance</vt:lpstr>
      <vt:lpstr>Some mutations only occur on the Y or X chromosome. This means the mutation is only inherited by the males or the females in the family.</vt:lpstr>
      <vt:lpstr>Slide 14</vt:lpstr>
      <vt:lpstr>Slide 15</vt:lpstr>
      <vt:lpstr>Slide 16</vt:lpstr>
      <vt:lpstr>                                        B.6C  Feb 2006</vt:lpstr>
      <vt:lpstr>                                        B.6C  Feb 2006</vt:lpstr>
      <vt:lpstr>                                  B.6C  10th April 2006</vt:lpstr>
      <vt:lpstr>                                  B.6C  10th April 2006</vt:lpstr>
      <vt:lpstr>                                  B.6C  10th April 2006</vt:lpstr>
      <vt:lpstr>                                  B.6C  10th April 2006</vt:lpstr>
      <vt:lpstr>                                  B.6C  10th April 2004</vt:lpstr>
      <vt:lpstr>                                  B.6C  10th April 2004</vt:lpstr>
    </vt:vector>
  </TitlesOfParts>
  <Company>Austin Independent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4 Science Review</dc:title>
  <dc:creator>Windows User</dc:creator>
  <cp:lastModifiedBy>Windows User</cp:lastModifiedBy>
  <cp:revision>36</cp:revision>
  <dcterms:created xsi:type="dcterms:W3CDTF">2011-01-31T00:44:14Z</dcterms:created>
  <dcterms:modified xsi:type="dcterms:W3CDTF">2011-01-31T18:16:17Z</dcterms:modified>
</cp:coreProperties>
</file>