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2" r:id="rId4"/>
    <p:sldId id="303" r:id="rId5"/>
    <p:sldId id="304" r:id="rId6"/>
    <p:sldId id="305" r:id="rId7"/>
    <p:sldId id="306" r:id="rId8"/>
    <p:sldId id="307" r:id="rId9"/>
    <p:sldId id="260" r:id="rId10"/>
    <p:sldId id="310" r:id="rId11"/>
    <p:sldId id="311" r:id="rId12"/>
    <p:sldId id="312" r:id="rId13"/>
    <p:sldId id="313" r:id="rId14"/>
    <p:sldId id="314" r:id="rId15"/>
    <p:sldId id="315" r:id="rId16"/>
    <p:sldId id="271" r:id="rId17"/>
    <p:sldId id="272" r:id="rId18"/>
    <p:sldId id="273" r:id="rId19"/>
    <p:sldId id="274" r:id="rId20"/>
    <p:sldId id="275" r:id="rId21"/>
    <p:sldId id="277" r:id="rId22"/>
    <p:sldId id="282" r:id="rId23"/>
    <p:sldId id="287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8" r:id="rId37"/>
    <p:sldId id="309" r:id="rId38"/>
    <p:sldId id="278" r:id="rId39"/>
    <p:sldId id="279" r:id="rId40"/>
    <p:sldId id="280" r:id="rId41"/>
    <p:sldId id="281" r:id="rId42"/>
    <p:sldId id="318" r:id="rId43"/>
    <p:sldId id="285" r:id="rId44"/>
    <p:sldId id="316" r:id="rId45"/>
    <p:sldId id="31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103" d="100"/>
          <a:sy n="103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D293A5-9023-4B35-8C21-A4BB13E4C799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A9FE2C-D0DA-4087-9371-6820F4450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293A5-9023-4B35-8C21-A4BB13E4C799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A9FE2C-D0DA-4087-9371-6820F4450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3D293A5-9023-4B35-8C21-A4BB13E4C799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A9FE2C-D0DA-4087-9371-6820F4450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293A5-9023-4B35-8C21-A4BB13E4C799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A9FE2C-D0DA-4087-9371-6820F4450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D293A5-9023-4B35-8C21-A4BB13E4C799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DA9FE2C-D0DA-4087-9371-6820F4450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293A5-9023-4B35-8C21-A4BB13E4C799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A9FE2C-D0DA-4087-9371-6820F4450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293A5-9023-4B35-8C21-A4BB13E4C799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A9FE2C-D0DA-4087-9371-6820F4450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293A5-9023-4B35-8C21-A4BB13E4C799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A9FE2C-D0DA-4087-9371-6820F4450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D293A5-9023-4B35-8C21-A4BB13E4C799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A9FE2C-D0DA-4087-9371-6820F4450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293A5-9023-4B35-8C21-A4BB13E4C799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A9FE2C-D0DA-4087-9371-6820F4450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293A5-9023-4B35-8C21-A4BB13E4C799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A9FE2C-D0DA-4087-9371-6820F4450E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3D293A5-9023-4B35-8C21-A4BB13E4C799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A9FE2C-D0DA-4087-9371-6820F4450E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learner.org/channel/courses/essential/physicalsci/images/s4.ice_melt2.jp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to yourself: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know the difference between –</a:t>
            </a:r>
          </a:p>
          <a:p>
            <a:pPr lvl="2"/>
            <a:r>
              <a:rPr lang="en-US" dirty="0" smtClean="0"/>
              <a:t>… </a:t>
            </a:r>
            <a:r>
              <a:rPr lang="en-US" dirty="0" smtClean="0"/>
              <a:t>a</a:t>
            </a:r>
            <a:r>
              <a:rPr lang="en-US" dirty="0" smtClean="0"/>
              <a:t>n atom</a:t>
            </a:r>
          </a:p>
          <a:p>
            <a:pPr lvl="2"/>
            <a:r>
              <a:rPr lang="en-US" dirty="0" smtClean="0"/>
              <a:t>… a molecule</a:t>
            </a:r>
          </a:p>
          <a:p>
            <a:pPr lvl="2"/>
            <a:r>
              <a:rPr lang="en-US" dirty="0" smtClean="0"/>
              <a:t>… </a:t>
            </a:r>
            <a:r>
              <a:rPr lang="en-US" dirty="0" smtClean="0"/>
              <a:t>a</a:t>
            </a:r>
            <a:r>
              <a:rPr lang="en-US" dirty="0" smtClean="0"/>
              <a:t> compound</a:t>
            </a:r>
          </a:p>
          <a:p>
            <a:pPr lvl="2"/>
            <a:r>
              <a:rPr lang="en-US" dirty="0" smtClean="0"/>
              <a:t>… and a mixture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/>
          <a:lstStyle/>
          <a:p>
            <a:r>
              <a:rPr lang="en-US" dirty="0" smtClean="0"/>
              <a:t>Atom – a single particle of an element. </a:t>
            </a:r>
          </a:p>
          <a:p>
            <a:endParaRPr lang="en-US" dirty="0" smtClean="0"/>
          </a:p>
          <a:p>
            <a:r>
              <a:rPr lang="en-US" dirty="0" smtClean="0"/>
              <a:t>Molecule- two or more atoms bonded 			together</a:t>
            </a:r>
          </a:p>
          <a:p>
            <a:endParaRPr lang="en-US" dirty="0" smtClean="0"/>
          </a:p>
          <a:p>
            <a:r>
              <a:rPr lang="en-US" dirty="0" smtClean="0"/>
              <a:t>Compound- two or more </a:t>
            </a:r>
            <a:r>
              <a:rPr lang="en-US" i="1" dirty="0" smtClean="0"/>
              <a:t>DIFFERENT</a:t>
            </a:r>
            <a:r>
              <a:rPr lang="en-US" dirty="0" smtClean="0"/>
              <a:t> atoms 		   bonded together.</a:t>
            </a:r>
          </a:p>
          <a:p>
            <a:endParaRPr lang="en-US" dirty="0" smtClean="0"/>
          </a:p>
          <a:p>
            <a:r>
              <a:rPr lang="en-US" dirty="0" smtClean="0"/>
              <a:t>Mixture- two or more substances near each 		other but NOT bonded at the 			atomic level.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         I.7E (10</a:t>
            </a:r>
            <a:r>
              <a:rPr lang="en-US" baseline="30000" dirty="0" smtClean="0"/>
              <a:t>th</a:t>
            </a:r>
            <a:r>
              <a:rPr lang="en-US" dirty="0" smtClean="0"/>
              <a:t> only) Spring 2003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39AD0-84A6-4A99-A0C6-729B62D7F99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69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9898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         I.7E (10</a:t>
            </a:r>
            <a:r>
              <a:rPr lang="en-US" baseline="30000" dirty="0" smtClean="0"/>
              <a:t>th</a:t>
            </a:r>
            <a:r>
              <a:rPr lang="en-US" dirty="0" smtClean="0"/>
              <a:t> only) Spring 2003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54C2A-E9A3-4262-975D-B3CFB5A4517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9898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838200"/>
          </a:xfrm>
        </p:spPr>
        <p:txBody>
          <a:bodyPr/>
          <a:lstStyle/>
          <a:p>
            <a:r>
              <a:rPr lang="en-US" smtClean="0"/>
              <a:t>                  I.7E (10</a:t>
            </a:r>
            <a:r>
              <a:rPr lang="en-US" baseline="30000" smtClean="0"/>
              <a:t>th</a:t>
            </a:r>
            <a:r>
              <a:rPr lang="en-US" smtClean="0"/>
              <a:t> only) April 2004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38967-5EDB-4EA8-A44A-436E378F112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1710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8406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838200"/>
          </a:xfrm>
        </p:spPr>
        <p:txBody>
          <a:bodyPr/>
          <a:lstStyle/>
          <a:p>
            <a:r>
              <a:rPr lang="en-US" smtClean="0"/>
              <a:t>                  I.7E (10</a:t>
            </a:r>
            <a:r>
              <a:rPr lang="en-US" baseline="30000" smtClean="0"/>
              <a:t>th</a:t>
            </a:r>
            <a:r>
              <a:rPr lang="en-US" smtClean="0"/>
              <a:t> only) April 2004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D6466-01D4-460B-9707-A62346063D7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8406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smtClean="0"/>
              <a:t>THE CRISS-CROSS METHOD: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elements bond, they form a new compound.</a:t>
            </a:r>
          </a:p>
          <a:p>
            <a:r>
              <a:rPr lang="en-US" dirty="0" smtClean="0"/>
              <a:t>To write the formula for this compound: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1. Write each element symbol.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2. Write the oxidation # of each element at the top right side  of the symbol.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3. Cross the number part of the oxidation # to the bottom of the other element. 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4. Rewrite the final formula.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     </a:t>
            </a:r>
            <a:br>
              <a:rPr lang="en-US" dirty="0" smtClean="0"/>
            </a:br>
            <a:r>
              <a:rPr lang="en-US" dirty="0" smtClean="0"/>
              <a:t>		 Hydrogen and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600384"/>
          </a:xfrm>
        </p:spPr>
        <p:txBody>
          <a:bodyPr/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dirty="0" smtClean="0">
                <a:solidFill>
                  <a:schemeClr val="tx1"/>
                </a:solidFill>
              </a:rPr>
              <a:t>1. Write each element symbol.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276600"/>
            <a:ext cx="24753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H   O</a:t>
            </a:r>
            <a:endParaRPr lang="en-US" sz="8000" dirty="0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     </a:t>
            </a:r>
            <a:br>
              <a:rPr lang="en-US" dirty="0" smtClean="0"/>
            </a:br>
            <a:r>
              <a:rPr lang="en-US" dirty="0" smtClean="0"/>
              <a:t>		 Hydrogen and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752784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4300" dirty="0" smtClean="0">
                <a:solidFill>
                  <a:schemeClr val="tx1"/>
                </a:solidFill>
              </a:rPr>
              <a:t>2. Write the oxidation # of each element at the top right side  of the symbol.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276600"/>
            <a:ext cx="34948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H</a:t>
            </a:r>
            <a:r>
              <a:rPr lang="en-US" sz="8000" baseline="30000" dirty="0" smtClean="0"/>
              <a:t>1+</a:t>
            </a:r>
            <a:r>
              <a:rPr lang="en-US" sz="8000" dirty="0" smtClean="0"/>
              <a:t>  O</a:t>
            </a:r>
            <a:r>
              <a:rPr lang="en-US" sz="8000" baseline="30000" dirty="0" smtClean="0"/>
              <a:t>2-</a:t>
            </a:r>
            <a:endParaRPr lang="en-US" sz="8000" dirty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     </a:t>
            </a:r>
            <a:br>
              <a:rPr lang="en-US" dirty="0" smtClean="0"/>
            </a:br>
            <a:r>
              <a:rPr lang="en-US" dirty="0" smtClean="0"/>
              <a:t>		 Hydrogen and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75278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800" dirty="0" smtClean="0">
                <a:solidFill>
                  <a:schemeClr val="tx1"/>
                </a:solidFill>
              </a:rPr>
              <a:t>3. Cross the number part of the oxidation # to the bottom of the other element.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276600"/>
            <a:ext cx="34948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H</a:t>
            </a:r>
            <a:r>
              <a:rPr lang="en-US" sz="8000" baseline="30000" dirty="0" smtClean="0"/>
              <a:t>1+</a:t>
            </a:r>
            <a:r>
              <a:rPr lang="en-US" sz="8000" dirty="0" smtClean="0"/>
              <a:t>  O</a:t>
            </a:r>
            <a:r>
              <a:rPr lang="en-US" sz="8000" baseline="30000" dirty="0" smtClean="0"/>
              <a:t>2-</a:t>
            </a:r>
            <a:endParaRPr lang="en-US" sz="8000" dirty="0"/>
          </a:p>
        </p:txBody>
      </p:sp>
      <p:cxnSp>
        <p:nvCxnSpPr>
          <p:cNvPr id="6" name="Straight Arrow Connector 5"/>
          <p:cNvCxnSpPr>
            <a:endCxn id="11" idx="1"/>
          </p:cNvCxnSpPr>
          <p:nvPr/>
        </p:nvCxnSpPr>
        <p:spPr>
          <a:xfrm>
            <a:off x="3276600" y="3886200"/>
            <a:ext cx="1600200" cy="5063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3276600" y="3886200"/>
            <a:ext cx="18288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4114800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4038600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/>
          <a:lstStyle/>
          <a:p>
            <a:r>
              <a:rPr lang="en-US" dirty="0" smtClean="0"/>
              <a:t>Density – how compact the atoms of a 			substance are.</a:t>
            </a:r>
          </a:p>
          <a:p>
            <a:pPr lvl="8"/>
            <a:r>
              <a:rPr lang="en-US" dirty="0" smtClean="0"/>
              <a:t>Higher density – sink</a:t>
            </a:r>
          </a:p>
          <a:p>
            <a:pPr lvl="8"/>
            <a:r>
              <a:rPr lang="en-US" dirty="0" smtClean="0"/>
              <a:t>Lower density-- float</a:t>
            </a:r>
          </a:p>
          <a:p>
            <a:pPr lvl="8"/>
            <a:r>
              <a:rPr lang="en-US" dirty="0" smtClean="0"/>
              <a:t> Calculate: Density = Mass/Volume (g/mL)</a:t>
            </a:r>
          </a:p>
          <a:p>
            <a:r>
              <a:rPr lang="en-US" dirty="0" smtClean="0"/>
              <a:t>Buoyancy – the force of a liquid pushing 			upward that causes a material to 		float.</a:t>
            </a:r>
          </a:p>
          <a:p>
            <a:pPr lvl="8"/>
            <a:r>
              <a:rPr lang="en-US" dirty="0" smtClean="0"/>
              <a:t>Counteracts gravity</a:t>
            </a:r>
          </a:p>
          <a:p>
            <a:pPr lvl="8"/>
            <a:r>
              <a:rPr lang="en-US" dirty="0" smtClean="0"/>
              <a:t>Always acts in the upward direction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Viscosity – how ‘thick’ a liquid is. </a:t>
            </a:r>
          </a:p>
          <a:p>
            <a:pPr lvl="8"/>
            <a:r>
              <a:rPr lang="en-US" dirty="0" smtClean="0"/>
              <a:t>Very viscous = liquid flows slowly (ex: honey) </a:t>
            </a:r>
          </a:p>
          <a:p>
            <a:pPr lvl="8"/>
            <a:r>
              <a:rPr lang="en-US" dirty="0" smtClean="0"/>
              <a:t>Low viscosity= liquid flows quickly (ex: water) </a:t>
            </a:r>
          </a:p>
          <a:p>
            <a:pPr lvl="8"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     </a:t>
            </a:r>
            <a:br>
              <a:rPr lang="en-US" dirty="0" smtClean="0"/>
            </a:br>
            <a:r>
              <a:rPr lang="en-US" dirty="0" smtClean="0"/>
              <a:t>		 Hydrogen and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410384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4. Rewrite the final formula.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>
                <a:solidFill>
                  <a:schemeClr val="tx1"/>
                </a:solidFill>
              </a:rPr>
              <a:t>But we generally don’t write the one. = 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/>
              <a:t>O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276600"/>
            <a:ext cx="22653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H</a:t>
            </a:r>
            <a:r>
              <a:rPr lang="en-US" sz="8000" baseline="-25000" dirty="0" smtClean="0"/>
              <a:t>2</a:t>
            </a:r>
            <a:r>
              <a:rPr lang="en-US" sz="8000" dirty="0" smtClean="0"/>
              <a:t>O</a:t>
            </a:r>
            <a:r>
              <a:rPr lang="en-US" sz="8000" baseline="-25000" dirty="0"/>
              <a:t>1</a:t>
            </a:r>
            <a:endParaRPr lang="en-US" sz="8000" dirty="0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dirty="0" smtClean="0"/>
              <a:t>Physical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715000"/>
          </a:xfrm>
        </p:spPr>
        <p:txBody>
          <a:bodyPr/>
          <a:lstStyle/>
          <a:p>
            <a:r>
              <a:rPr lang="en-US" dirty="0" smtClean="0"/>
              <a:t>A physical change is just a change in the appearance of a substance, but its composition has not changed. All </a:t>
            </a:r>
            <a:r>
              <a:rPr lang="en-US" i="1" dirty="0" smtClean="0"/>
              <a:t>phase changes</a:t>
            </a:r>
            <a:r>
              <a:rPr lang="en-US" dirty="0" smtClean="0"/>
              <a:t> are physical changes.</a:t>
            </a:r>
          </a:p>
          <a:p>
            <a:pPr lvl="4"/>
            <a:r>
              <a:rPr lang="en-US" dirty="0" smtClean="0"/>
              <a:t>Ex: cutting a sheet of paper into small pieces—its still paper.</a:t>
            </a:r>
          </a:p>
          <a:p>
            <a:pPr lvl="4"/>
            <a:r>
              <a:rPr lang="en-US" dirty="0" smtClean="0"/>
              <a:t>Ex: melting ice– its still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A chemical change either bonds elements or splits them apart and creates a new substance. Evidence of chemical changes:</a:t>
            </a:r>
          </a:p>
          <a:p>
            <a:pPr lvl="4"/>
            <a:r>
              <a:rPr lang="en-US" dirty="0" smtClean="0"/>
              <a:t>Bubbles/Odors – a new gas if formed</a:t>
            </a:r>
          </a:p>
          <a:p>
            <a:pPr lvl="4"/>
            <a:r>
              <a:rPr lang="en-US" dirty="0" smtClean="0"/>
              <a:t>Color change- a new substance is formed</a:t>
            </a:r>
          </a:p>
          <a:p>
            <a:pPr lvl="4"/>
            <a:r>
              <a:rPr lang="en-US" dirty="0" smtClean="0"/>
              <a:t>Heat is produced</a:t>
            </a:r>
          </a:p>
          <a:p>
            <a:pPr lvl="4"/>
            <a:r>
              <a:rPr lang="en-US" dirty="0" smtClean="0"/>
              <a:t>Precipitate- grains of a new solid form in the bottom of a beaker. 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chemical change either bonds elements or splits them apart and creates a new substance. Evidence of chemical changes:</a:t>
            </a:r>
          </a:p>
          <a:p>
            <a:pPr lvl="4"/>
            <a:r>
              <a:rPr lang="en-US" dirty="0" smtClean="0"/>
              <a:t>Bubbles/Odors – a new gas if formed</a:t>
            </a:r>
          </a:p>
          <a:p>
            <a:pPr lvl="4"/>
            <a:r>
              <a:rPr lang="en-US" dirty="0" smtClean="0"/>
              <a:t>Color change- a new substance is formed</a:t>
            </a:r>
          </a:p>
          <a:p>
            <a:pPr lvl="4"/>
            <a:r>
              <a:rPr lang="en-US" dirty="0" smtClean="0"/>
              <a:t>Heat is produced</a:t>
            </a:r>
          </a:p>
          <a:p>
            <a:pPr lvl="4"/>
            <a:r>
              <a:rPr lang="en-US" dirty="0" smtClean="0"/>
              <a:t>Precipitate- grains of a new solid form in the bottom of a beaker. 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TAKS test often asks about the rock cycle– any process that “weathers” rock by breaking it down or dissolving it is chemical change. Any process that makes a new rock or mineral is a chemical change. </a:t>
            </a:r>
          </a:p>
          <a:p>
            <a:pPr lvl="4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chemeClr val="hlink"/>
                </a:solidFill>
                <a:latin typeface="Trebuchet MS" pitchFamily="34" charset="0"/>
              </a:rPr>
              <a:t>Chemical or Physical Change?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4100" name="Picture 5" descr="http://z.about.com/d/chemistry/1/G/W/P/firep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858000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4" descr="http://www.saskschools.ca/curr_content/science9/chemistry/images/les8images/eggaf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4" descr="http://tbn0.google.com/images?q=tbn:fY_abTapl-cHrM:http://www.learner.org/channel/courses/essential/physicalsci/images/s4.ice_mel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7620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4" descr="http://www.dkimages.com/discover/previews/857/3508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8288"/>
            <a:ext cx="6477000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http://wardstreetbistro.typepad.com/photos/uncategorized/2008/03/04/22melting_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1628775"/>
            <a:ext cx="5372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ttp://www.theredskull.com/pics/t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152400"/>
            <a:ext cx="57070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762000"/>
          </a:xfrm>
        </p:spPr>
        <p:txBody>
          <a:bodyPr/>
          <a:lstStyle/>
          <a:p>
            <a:r>
              <a:rPr lang="en-US" smtClean="0"/>
              <a:t>                               I.7A 10</a:t>
            </a:r>
            <a:r>
              <a:rPr lang="en-US" baseline="30000" smtClean="0"/>
              <a:t>th</a:t>
            </a:r>
            <a:r>
              <a:rPr lang="en-US" smtClean="0"/>
              <a:t> April 2006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D991C-3E06-4C5E-A1DD-2BCE40CE6B49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239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5501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10243" name="Picture 4" descr="http://www.sciencesource4kids.com/images/dryi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3075"/>
            <a:ext cx="8458200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ttp://cwx.prenhall.com/petrucci/medialib/media_portfolio/text_images/FG08_04-04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788" y="223838"/>
            <a:ext cx="5178425" cy="6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http://www.learner.org/channel/courses/essential/physicalsci/images/s4.rusty_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6248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ttp://www.ouw.co.uk/info/images/Chemis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42132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ttp://www.cartoonstock.com/newscartoons/cartoonists/rte/lowres/rten59l.jpg"/>
          <p:cNvPicPr>
            <a:picLocks noChangeAspect="1" noChangeArrowheads="1"/>
          </p:cNvPicPr>
          <p:nvPr/>
        </p:nvPicPr>
        <p:blipFill>
          <a:blip r:embed="rId2" cstate="print"/>
          <a:srcRect t="13750"/>
          <a:stretch>
            <a:fillRect/>
          </a:stretch>
        </p:blipFill>
        <p:spPr bwMode="auto">
          <a:xfrm>
            <a:off x="1295400" y="381000"/>
            <a:ext cx="59293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ttp://www1.istockphoto.com/file_thumbview_approve/625406/2/istockphoto_625406_stack_of_panca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en-US" smtClean="0"/>
              <a:t>I.7A July 2004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8658D-C3D3-4FD0-9842-07D49CA60C4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1300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767638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en-US" smtClean="0"/>
              <a:t>I.7A July 2004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BA3C0-B480-4ACE-B87A-C8180914503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7767638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1066800"/>
          </a:xfrm>
        </p:spPr>
        <p:txBody>
          <a:bodyPr/>
          <a:lstStyle/>
          <a:p>
            <a:r>
              <a:rPr lang="en-US" dirty="0" smtClean="0"/>
              <a:t>When a chemical reaction takes place, no mass is lost, it just changes form. 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657600"/>
            <a:ext cx="72390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/>
              <a:t>     REACTANTS 		          PRODUCTS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(starting substances)	 (resulting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substances)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Farmeral Wood Ico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90800"/>
            <a:ext cx="1905000" cy="1085851"/>
          </a:xfrm>
          <a:prstGeom prst="rect">
            <a:avLst/>
          </a:prstGeom>
          <a:noFill/>
        </p:spPr>
      </p:pic>
      <p:pic>
        <p:nvPicPr>
          <p:cNvPr id="17412" name="Picture 4" descr="http://images.sodahead.com/polls/001115165/ashes_answer_2_xlarge.jpe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 l="12121" t="24242" r="9091" b="27273"/>
          <a:stretch>
            <a:fillRect/>
          </a:stretch>
        </p:blipFill>
        <p:spPr bwMode="auto">
          <a:xfrm>
            <a:off x="5562600" y="2971800"/>
            <a:ext cx="990600" cy="609600"/>
          </a:xfrm>
          <a:prstGeom prst="rect">
            <a:avLst/>
          </a:prstGeom>
          <a:noFill/>
        </p:spPr>
      </p:pic>
      <p:pic>
        <p:nvPicPr>
          <p:cNvPr id="17414" name="Picture 6" descr="http://cdn7.fotosearch.com/bthumb/CSP/CSP325/k3251349.jpg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 t="-4706" r="47929"/>
          <a:stretch>
            <a:fillRect/>
          </a:stretch>
        </p:blipFill>
        <p:spPr bwMode="auto">
          <a:xfrm>
            <a:off x="5715000" y="1757796"/>
            <a:ext cx="609600" cy="1233055"/>
          </a:xfrm>
          <a:prstGeom prst="rect">
            <a:avLst/>
          </a:prstGeom>
          <a:noFill/>
        </p:spPr>
      </p:pic>
      <p:pic>
        <p:nvPicPr>
          <p:cNvPr id="17416" name="Picture 8" descr="http://www.polyvore.com/cgi/img-thing?.out=jpg&amp;size=l&amp;tid=101362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590800"/>
            <a:ext cx="762000" cy="7620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3733800" y="3581400"/>
            <a:ext cx="1143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1066800"/>
          </a:xfrm>
        </p:spPr>
        <p:txBody>
          <a:bodyPr/>
          <a:lstStyle/>
          <a:p>
            <a:r>
              <a:rPr lang="en-US" dirty="0" smtClean="0"/>
              <a:t>When a chemical reaction takes place, no mass is lost, it just changes form. 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657600"/>
            <a:ext cx="72390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/>
              <a:t>     REACTANTS 		          PRODUCTS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(starting substances)	 (resulting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substances)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Farmeral Wood Ico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90800"/>
            <a:ext cx="1905000" cy="1085851"/>
          </a:xfrm>
          <a:prstGeom prst="rect">
            <a:avLst/>
          </a:prstGeom>
          <a:noFill/>
        </p:spPr>
      </p:pic>
      <p:pic>
        <p:nvPicPr>
          <p:cNvPr id="17412" name="Picture 4" descr="http://images.sodahead.com/polls/001115165/ashes_answer_2_xlarge.jpe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 l="12121" t="24242" r="9091" b="27273"/>
          <a:stretch>
            <a:fillRect/>
          </a:stretch>
        </p:blipFill>
        <p:spPr bwMode="auto">
          <a:xfrm>
            <a:off x="5562600" y="2971800"/>
            <a:ext cx="990600" cy="609600"/>
          </a:xfrm>
          <a:prstGeom prst="rect">
            <a:avLst/>
          </a:prstGeom>
          <a:noFill/>
        </p:spPr>
      </p:pic>
      <p:pic>
        <p:nvPicPr>
          <p:cNvPr id="17414" name="Picture 6" descr="http://cdn7.fotosearch.com/bthumb/CSP/CSP325/k3251349.jpg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 t="-4706" r="47929"/>
          <a:stretch>
            <a:fillRect/>
          </a:stretch>
        </p:blipFill>
        <p:spPr bwMode="auto">
          <a:xfrm>
            <a:off x="5715000" y="1757796"/>
            <a:ext cx="609600" cy="1233055"/>
          </a:xfrm>
          <a:prstGeom prst="rect">
            <a:avLst/>
          </a:prstGeom>
          <a:noFill/>
        </p:spPr>
      </p:pic>
      <p:pic>
        <p:nvPicPr>
          <p:cNvPr id="17416" name="Picture 8" descr="http://www.polyvore.com/cgi/img-thing?.out=jpg&amp;size=l&amp;tid=101362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590800"/>
            <a:ext cx="762000" cy="7620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3733800" y="3581400"/>
            <a:ext cx="1143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029200"/>
            <a:ext cx="8001000" cy="1828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1000 g of firewood       =      300 grams of ash +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700 gram of smoke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lang="en-US" sz="2600" dirty="0">
              <a:solidFill>
                <a:srgbClr val="FF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Mass is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conserved!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762000"/>
          </a:xfrm>
        </p:spPr>
        <p:txBody>
          <a:bodyPr/>
          <a:lstStyle/>
          <a:p>
            <a:r>
              <a:rPr lang="en-US" smtClean="0"/>
              <a:t>                               I.7A 10</a:t>
            </a:r>
            <a:r>
              <a:rPr lang="en-US" baseline="30000" smtClean="0"/>
              <a:t>th</a:t>
            </a:r>
            <a:r>
              <a:rPr lang="en-US" smtClean="0"/>
              <a:t> April 2006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F90EB-AB6C-46A6-9987-907DF52A2819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75501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Balancing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6096000" cy="981384"/>
          </a:xfrm>
        </p:spPr>
        <p:txBody>
          <a:bodyPr/>
          <a:lstStyle/>
          <a:p>
            <a:pPr>
              <a:buNone/>
            </a:pPr>
            <a:r>
              <a:rPr lang="en-US" sz="5000" dirty="0" smtClean="0"/>
              <a:t>H</a:t>
            </a:r>
            <a:r>
              <a:rPr lang="en-US" sz="5000" baseline="-25000" dirty="0" smtClean="0"/>
              <a:t>2  </a:t>
            </a:r>
            <a:r>
              <a:rPr lang="en-US" sz="5000" dirty="0" smtClean="0"/>
              <a:t>+   O</a:t>
            </a:r>
            <a:r>
              <a:rPr lang="en-US" sz="5000" baseline="-25000" dirty="0" smtClean="0"/>
              <a:t>2    </a:t>
            </a:r>
            <a:r>
              <a:rPr lang="en-US" sz="5000" dirty="0" smtClean="0">
                <a:sym typeface="Wingdings" pitchFamily="2" charset="2"/>
              </a:rPr>
              <a:t></a:t>
            </a:r>
            <a:r>
              <a:rPr lang="en-US" sz="5000" baseline="-25000" dirty="0" smtClean="0">
                <a:sym typeface="Wingdings" pitchFamily="2" charset="2"/>
              </a:rPr>
              <a:t> </a:t>
            </a:r>
            <a:r>
              <a:rPr lang="en-US" sz="5000" dirty="0" smtClean="0">
                <a:sym typeface="Wingdings" pitchFamily="2" charset="2"/>
              </a:rPr>
              <a:t>    </a:t>
            </a:r>
            <a:r>
              <a:rPr lang="en-US" sz="5000" dirty="0" smtClean="0"/>
              <a:t>H</a:t>
            </a:r>
            <a:r>
              <a:rPr lang="en-US" sz="5000" baseline="-25000" dirty="0" smtClean="0"/>
              <a:t>2</a:t>
            </a:r>
            <a:r>
              <a:rPr lang="en-US" sz="5000" dirty="0" smtClean="0"/>
              <a:t>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590800"/>
            <a:ext cx="72390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600" dirty="0" smtClean="0"/>
              <a:t>Equations must be balanced to satisfy the law of conservation of mass.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Balancing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6096000" cy="981384"/>
          </a:xfrm>
        </p:spPr>
        <p:txBody>
          <a:bodyPr/>
          <a:lstStyle/>
          <a:p>
            <a:pPr>
              <a:buNone/>
            </a:pPr>
            <a:r>
              <a:rPr lang="en-US" sz="5000" dirty="0" smtClean="0"/>
              <a:t>H</a:t>
            </a:r>
            <a:r>
              <a:rPr lang="en-US" sz="5000" baseline="-25000" dirty="0" smtClean="0"/>
              <a:t>2  </a:t>
            </a:r>
            <a:r>
              <a:rPr lang="en-US" sz="5000" dirty="0" smtClean="0"/>
              <a:t>+   O</a:t>
            </a:r>
            <a:r>
              <a:rPr lang="en-US" sz="5000" baseline="-25000" dirty="0" smtClean="0"/>
              <a:t>2    </a:t>
            </a:r>
            <a:r>
              <a:rPr lang="en-US" sz="5000" dirty="0" smtClean="0">
                <a:sym typeface="Wingdings" pitchFamily="2" charset="2"/>
              </a:rPr>
              <a:t></a:t>
            </a:r>
            <a:r>
              <a:rPr lang="en-US" sz="5000" baseline="-25000" dirty="0" smtClean="0">
                <a:sym typeface="Wingdings" pitchFamily="2" charset="2"/>
              </a:rPr>
              <a:t>       </a:t>
            </a:r>
            <a:r>
              <a:rPr lang="en-US" sz="5000" dirty="0" smtClean="0"/>
              <a:t>H</a:t>
            </a:r>
            <a:r>
              <a:rPr lang="en-US" sz="5000" baseline="-25000" dirty="0" smtClean="0"/>
              <a:t>2</a:t>
            </a:r>
            <a:r>
              <a:rPr lang="en-US" sz="5000" dirty="0" smtClean="0"/>
              <a:t>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4384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start with 2 atoms of oxygen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4384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must end with 2 atoms of oxygen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1447800"/>
            <a:ext cx="5212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en-US" sz="50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114800"/>
            <a:ext cx="1867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if you end </a:t>
            </a:r>
          </a:p>
          <a:p>
            <a:r>
              <a:rPr lang="en-US" dirty="0"/>
              <a:t>w</a:t>
            </a:r>
            <a:r>
              <a:rPr lang="en-US" dirty="0" smtClean="0"/>
              <a:t>ith 4 atoms of </a:t>
            </a:r>
          </a:p>
          <a:p>
            <a:r>
              <a:rPr lang="en-US" dirty="0" smtClean="0"/>
              <a:t>hydrogen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191000"/>
            <a:ext cx="1867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must start </a:t>
            </a:r>
          </a:p>
          <a:p>
            <a:r>
              <a:rPr lang="en-US" dirty="0"/>
              <a:t>w</a:t>
            </a:r>
            <a:r>
              <a:rPr lang="en-US" dirty="0" smtClean="0"/>
              <a:t>ith 4 atoms of </a:t>
            </a:r>
          </a:p>
          <a:p>
            <a:r>
              <a:rPr lang="en-US" dirty="0" smtClean="0"/>
              <a:t>hydrogen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5212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en-US" sz="5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50673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8750" b="25187"/>
          <a:stretch>
            <a:fillRect/>
          </a:stretch>
        </p:blipFill>
        <p:spPr bwMode="auto">
          <a:xfrm>
            <a:off x="1447800" y="3048000"/>
            <a:ext cx="556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0" y="4648200"/>
            <a:ext cx="167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Water = POLAR</a:t>
            </a:r>
            <a:endParaRPr lang="en-US" dirty="0"/>
          </a:p>
        </p:txBody>
      </p:sp>
      <p:pic>
        <p:nvPicPr>
          <p:cNvPr id="41986" name="Picture 2" descr="http://www.lenntech.com/images/Water%20molecule.jpg"/>
          <p:cNvPicPr>
            <a:picLocks noChangeAspect="1" noChangeArrowheads="1"/>
          </p:cNvPicPr>
          <p:nvPr/>
        </p:nvPicPr>
        <p:blipFill>
          <a:blip r:embed="rId2" cstate="print"/>
          <a:srcRect l="17021" r="11490" b="27273"/>
          <a:stretch>
            <a:fillRect/>
          </a:stretch>
        </p:blipFill>
        <p:spPr bwMode="auto">
          <a:xfrm>
            <a:off x="3505200" y="5105400"/>
            <a:ext cx="1600200" cy="1371600"/>
          </a:xfrm>
          <a:prstGeom prst="rect">
            <a:avLst/>
          </a:prstGeom>
          <a:noFill/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04800" y="990600"/>
            <a:ext cx="7620000" cy="416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Bradley Hand ITC" pitchFamily="66" charset="0"/>
              </a:rPr>
              <a:t>Water is known the UNIVERSAL SOLVENT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Water always has a ratio of 2 Hydrogen to 1 Oxygen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oxygen is negatively charged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hydrogen is positively charged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Because the hydrogen are both on one side, the water molecule becomes like a magnet. We say that it is POLAR.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the polar structure of water that makes it such a good solvent.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876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9900"/>
                </a:solidFill>
              </a:rPr>
              <a:t>+</a:t>
            </a:r>
            <a:endParaRPr lang="en-US" sz="3000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4876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9900"/>
                </a:solidFill>
              </a:rPr>
              <a:t>+</a:t>
            </a:r>
            <a:endParaRPr lang="en-US" sz="3000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6019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9900"/>
                </a:solidFill>
              </a:rPr>
              <a:t>_</a:t>
            </a:r>
            <a:endParaRPr lang="en-US" sz="3000" dirty="0">
              <a:solidFill>
                <a:srgbClr val="0099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5181600"/>
            <a:ext cx="381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50292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9900"/>
                </a:solidFill>
              </a:rPr>
              <a:t>+</a:t>
            </a:r>
            <a:endParaRPr lang="en-US" sz="3000" dirty="0">
              <a:solidFill>
                <a:srgbClr val="00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7912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9900"/>
                </a:solidFill>
              </a:rPr>
              <a:t>_</a:t>
            </a:r>
            <a:endParaRPr lang="en-US" sz="3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                                       I.8A Feb 2006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FD799-2343-4C7C-B2FB-CA56511C51E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1884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44958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0"/>
            <a:ext cx="5114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                                       I.8A Feb 2006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3EAE4-455C-4340-99BF-F2ACCB062F33}" type="slidenum">
              <a:rPr lang="en-US"/>
              <a:pPr>
                <a:defRPr/>
              </a:pPr>
              <a:t>45</a:t>
            </a:fld>
            <a:endParaRPr lang="en-US"/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44958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048000"/>
            <a:ext cx="5114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762000"/>
          </a:xfrm>
        </p:spPr>
        <p:txBody>
          <a:bodyPr/>
          <a:lstStyle/>
          <a:p>
            <a:r>
              <a:rPr lang="en-US" smtClean="0"/>
              <a:t>                               I.7A 10</a:t>
            </a:r>
            <a:r>
              <a:rPr lang="en-US" baseline="30000" smtClean="0"/>
              <a:t>th</a:t>
            </a:r>
            <a:r>
              <a:rPr lang="en-US" smtClean="0"/>
              <a:t> April 2006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B3508-6297-4DB3-BF7C-1DE409399C11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249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902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762000"/>
          </a:xfrm>
        </p:spPr>
        <p:txBody>
          <a:bodyPr/>
          <a:lstStyle/>
          <a:p>
            <a:r>
              <a:rPr lang="en-US" smtClean="0"/>
              <a:t>                               I.7A 10</a:t>
            </a:r>
            <a:r>
              <a:rPr lang="en-US" baseline="30000" smtClean="0"/>
              <a:t>th</a:t>
            </a:r>
            <a:r>
              <a:rPr lang="en-US" smtClean="0"/>
              <a:t> April 2006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97244-0F44-4AD9-9728-8ADF125513C6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902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en-US" smtClean="0"/>
              <a:t>I.7A July 2004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C0397-AF90-46E8-AE23-BC30C8008F07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290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914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en-US" smtClean="0"/>
              <a:t>I.7A July 2004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97E54-4739-45EF-B03D-B9EDB4A1D06F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3914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239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Columns on the periodic table are called: 			GROUPS</a:t>
            </a:r>
          </a:p>
          <a:p>
            <a:r>
              <a:rPr lang="en-US" dirty="0" smtClean="0"/>
              <a:t>Groups are numbered from left to right</a:t>
            </a:r>
            <a:endParaRPr lang="en-US" dirty="0"/>
          </a:p>
        </p:txBody>
      </p:sp>
      <p:pic>
        <p:nvPicPr>
          <p:cNvPr id="4" name="Picture 4" descr="http://1.bp.blogspot.com/_sNk0A-A-UOk/TPwAMJz1ilI/AAAAAAAAAC8/0pXZtnTu6GM/s1600/periodic_table_of_element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6599292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2819400"/>
            <a:ext cx="381000" cy="274320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86600" y="2819400"/>
            <a:ext cx="304800" cy="236220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24384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18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periodic table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364</TotalTime>
  <Words>703</Words>
  <Application>Microsoft Office PowerPoint</Application>
  <PresentationFormat>On-screen Show (4:3)</PresentationFormat>
  <Paragraphs>183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Opulent</vt:lpstr>
      <vt:lpstr>Chemistry Review</vt:lpstr>
      <vt:lpstr>Vocabulary</vt:lpstr>
      <vt:lpstr>                               I.7A 10th April 2006</vt:lpstr>
      <vt:lpstr>                               I.7A 10th April 2006</vt:lpstr>
      <vt:lpstr>                               I.7A 10th April 2006</vt:lpstr>
      <vt:lpstr>                               I.7A 10th April 2006</vt:lpstr>
      <vt:lpstr>I.7A July 2004</vt:lpstr>
      <vt:lpstr>I.7A July 2004</vt:lpstr>
      <vt:lpstr>The periodic table</vt:lpstr>
      <vt:lpstr>Think to yourself: </vt:lpstr>
      <vt:lpstr>Slide 11</vt:lpstr>
      <vt:lpstr>                  I.7E (10th only) Spring 2003</vt:lpstr>
      <vt:lpstr>                  I.7E (10th only) Spring 2003</vt:lpstr>
      <vt:lpstr>                  I.7E (10th only) April 2004</vt:lpstr>
      <vt:lpstr>                  I.7E (10th only) April 2004</vt:lpstr>
      <vt:lpstr>THE CRISS-CROSS METHOD:</vt:lpstr>
      <vt:lpstr>EXAMPLE:          Hydrogen and oxygen</vt:lpstr>
      <vt:lpstr>EXAMPLE:          Hydrogen and oxygen</vt:lpstr>
      <vt:lpstr>EXAMPLE:          Hydrogen and oxygen</vt:lpstr>
      <vt:lpstr>EXAMPLE:          Hydrogen and oxygen</vt:lpstr>
      <vt:lpstr>Physical Changes</vt:lpstr>
      <vt:lpstr>Chemical changes</vt:lpstr>
      <vt:lpstr>Chemical or Physical Change?</vt:lpstr>
      <vt:lpstr>Slide 24</vt:lpstr>
      <vt:lpstr>Slide 25</vt:lpstr>
      <vt:lpstr>Slide 26</vt:lpstr>
      <vt:lpstr>Slide 27</vt:lpstr>
      <vt:lpstr>Slide 28</vt:lpstr>
      <vt:lpstr>Slide 29</vt:lpstr>
      <vt:lpstr> </vt:lpstr>
      <vt:lpstr>Slide 31</vt:lpstr>
      <vt:lpstr>Slide 32</vt:lpstr>
      <vt:lpstr>Slide 33</vt:lpstr>
      <vt:lpstr>Slide 34</vt:lpstr>
      <vt:lpstr>Slide 35</vt:lpstr>
      <vt:lpstr>I.7A July 2004</vt:lpstr>
      <vt:lpstr>I.7A July 2004</vt:lpstr>
      <vt:lpstr>Conservation of mass</vt:lpstr>
      <vt:lpstr>Conservation of mass</vt:lpstr>
      <vt:lpstr>Balancing equations</vt:lpstr>
      <vt:lpstr>Balancing equations</vt:lpstr>
      <vt:lpstr>Slide 42</vt:lpstr>
      <vt:lpstr>Water = POLAR</vt:lpstr>
      <vt:lpstr>                                                I.8A Feb 2006</vt:lpstr>
      <vt:lpstr>                                                I.8A Feb 2006</vt:lpstr>
    </vt:vector>
  </TitlesOfParts>
  <Company>Austin Independent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Review</dc:title>
  <dc:creator>Windows User</dc:creator>
  <cp:lastModifiedBy>Windows User</cp:lastModifiedBy>
  <cp:revision>37</cp:revision>
  <dcterms:created xsi:type="dcterms:W3CDTF">2012-04-18T02:47:51Z</dcterms:created>
  <dcterms:modified xsi:type="dcterms:W3CDTF">2012-04-20T14:26:09Z</dcterms:modified>
</cp:coreProperties>
</file>