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2" r:id="rId8"/>
    <p:sldId id="261" r:id="rId9"/>
    <p:sldId id="268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54C0A-30AE-458B-ABA5-6066915AE37D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3133-8958-4576-B92D-477E3AF3B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olar.physics.montana.edu/ypop/Spotlight/Magnetic/Images/cyc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57200"/>
            <a:ext cx="6140171" cy="2286000"/>
          </a:xfrm>
          <a:prstGeom prst="rect">
            <a:avLst/>
          </a:prstGeom>
          <a:noFill/>
        </p:spPr>
      </p:pic>
      <p:pic>
        <p:nvPicPr>
          <p:cNvPr id="1028" name="Picture 4" descr="http://solar.physics.montana.edu/ypop/Spotlight/Magnetic/Images/The_Changing_Sun.gif"/>
          <p:cNvPicPr>
            <a:picLocks noChangeAspect="1" noChangeArrowheads="1"/>
          </p:cNvPicPr>
          <p:nvPr/>
        </p:nvPicPr>
        <p:blipFill>
          <a:blip r:embed="rId4" cstate="print"/>
          <a:srcRect l="2273" t="48566" r="56818" b="6106"/>
          <a:stretch>
            <a:fillRect/>
          </a:stretch>
        </p:blipFill>
        <p:spPr bwMode="auto">
          <a:xfrm>
            <a:off x="609599" y="3657600"/>
            <a:ext cx="1567543" cy="1219200"/>
          </a:xfrm>
          <a:prstGeom prst="rect">
            <a:avLst/>
          </a:prstGeom>
          <a:noFill/>
        </p:spPr>
      </p:pic>
      <p:pic>
        <p:nvPicPr>
          <p:cNvPr id="6" name="Picture 4" descr="http://solar.physics.montana.edu/ypop/Spotlight/Magnetic/Images/The_Changing_Sun.gif"/>
          <p:cNvPicPr>
            <a:picLocks noChangeAspect="1" noChangeArrowheads="1"/>
          </p:cNvPicPr>
          <p:nvPr/>
        </p:nvPicPr>
        <p:blipFill>
          <a:blip r:embed="rId4" cstate="print"/>
          <a:srcRect l="72727" t="19426" b="51434"/>
          <a:stretch>
            <a:fillRect/>
          </a:stretch>
        </p:blipFill>
        <p:spPr bwMode="auto">
          <a:xfrm>
            <a:off x="2590800" y="3657600"/>
            <a:ext cx="1727200" cy="1295400"/>
          </a:xfrm>
          <a:prstGeom prst="rect">
            <a:avLst/>
          </a:prstGeom>
          <a:noFill/>
        </p:spPr>
      </p:pic>
      <p:pic>
        <p:nvPicPr>
          <p:cNvPr id="7" name="Picture 4" descr="http://solar.physics.montana.edu/ypop/Spotlight/Magnetic/Images/The_Changing_Sun.gif"/>
          <p:cNvPicPr>
            <a:picLocks noChangeAspect="1" noChangeArrowheads="1"/>
          </p:cNvPicPr>
          <p:nvPr/>
        </p:nvPicPr>
        <p:blipFill>
          <a:blip r:embed="rId4" cstate="print"/>
          <a:srcRect l="2273" t="48566" r="56818" b="6106"/>
          <a:stretch>
            <a:fillRect/>
          </a:stretch>
        </p:blipFill>
        <p:spPr bwMode="auto">
          <a:xfrm>
            <a:off x="4572000" y="3657600"/>
            <a:ext cx="1665514" cy="1295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90600" y="51816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51816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5105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2001</a:t>
            </a:r>
            <a:endParaRPr lang="en-US" dirty="0"/>
          </a:p>
        </p:txBody>
      </p:sp>
      <p:pic>
        <p:nvPicPr>
          <p:cNvPr id="11" name="Picture 4" descr="http://solar.physics.montana.edu/ypop/Spotlight/Magnetic/Images/The_Changing_Sun.gif"/>
          <p:cNvPicPr>
            <a:picLocks noChangeAspect="1" noChangeArrowheads="1"/>
          </p:cNvPicPr>
          <p:nvPr/>
        </p:nvPicPr>
        <p:blipFill>
          <a:blip r:embed="rId4" cstate="print"/>
          <a:srcRect l="72727" t="19426" b="51434"/>
          <a:stretch>
            <a:fillRect/>
          </a:stretch>
        </p:blipFill>
        <p:spPr bwMode="auto">
          <a:xfrm>
            <a:off x="6553200" y="3657600"/>
            <a:ext cx="1727200" cy="12954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010400" y="51816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28956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Sun spot activity increases and decreases on a regular cycle.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3124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will the next increase in sunspot activity occur? 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Match the Power Rating to the Appliance: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1447800"/>
            <a:ext cx="20574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2000 W</a:t>
            </a:r>
          </a:p>
          <a:p>
            <a:r>
              <a:rPr lang="en-US" dirty="0" smtClean="0"/>
              <a:t>1200 W</a:t>
            </a:r>
          </a:p>
          <a:p>
            <a:r>
              <a:rPr lang="en-US" dirty="0" smtClean="0"/>
              <a:t>285 W</a:t>
            </a:r>
          </a:p>
          <a:p>
            <a:r>
              <a:rPr lang="en-US" dirty="0" smtClean="0"/>
              <a:t>150 W</a:t>
            </a:r>
          </a:p>
          <a:p>
            <a:r>
              <a:rPr lang="en-US" dirty="0" smtClean="0"/>
              <a:t>48 W</a:t>
            </a:r>
          </a:p>
          <a:p>
            <a:r>
              <a:rPr lang="en-US" dirty="0" smtClean="0"/>
              <a:t>0.5 W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ddigi.com/uploads/pic/charger/universal/cell%20phone%20travel%20charger%20for%20europe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914400"/>
            <a:ext cx="1484923" cy="1447800"/>
          </a:xfrm>
          <a:prstGeom prst="rect">
            <a:avLst/>
          </a:prstGeom>
          <a:noFill/>
        </p:spPr>
      </p:pic>
      <p:pic>
        <p:nvPicPr>
          <p:cNvPr id="1028" name="Picture 4" descr="http://www.redmondpie.com/wp-content/uploads/2010/11/800px-PS3-slim-conso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990600"/>
            <a:ext cx="2286000" cy="1416503"/>
          </a:xfrm>
          <a:prstGeom prst="rect">
            <a:avLst/>
          </a:prstGeom>
          <a:noFill/>
        </p:spPr>
      </p:pic>
      <p:pic>
        <p:nvPicPr>
          <p:cNvPr id="1032" name="Picture 8" descr="http://www.itechnews.net/wp-content/uploads/2007/04/Samsung-PS-42P7HD-Plasma-T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819400"/>
            <a:ext cx="2209800" cy="1613154"/>
          </a:xfrm>
          <a:prstGeom prst="rect">
            <a:avLst/>
          </a:prstGeom>
          <a:noFill/>
        </p:spPr>
      </p:pic>
      <p:pic>
        <p:nvPicPr>
          <p:cNvPr id="1034" name="Picture 10" descr="Conair 260P Infiniti I Series Folding Handle Hair Dry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2590800"/>
            <a:ext cx="1447800" cy="1447801"/>
          </a:xfrm>
          <a:prstGeom prst="rect">
            <a:avLst/>
          </a:prstGeom>
          <a:noFill/>
        </p:spPr>
      </p:pic>
      <p:pic>
        <p:nvPicPr>
          <p:cNvPr id="1036" name="Picture 12" descr="http://t0.gstatic.com/images?q=tbn:ANd9GcSCK6K2ISTuv0seBelXyi72LM-bPhyVdFs5bXk3k-QlKpnJI-P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4648200"/>
            <a:ext cx="2381250" cy="1914525"/>
          </a:xfrm>
          <a:prstGeom prst="rect">
            <a:avLst/>
          </a:prstGeom>
          <a:noFill/>
        </p:spPr>
      </p:pic>
      <p:pic>
        <p:nvPicPr>
          <p:cNvPr id="1038" name="Picture 14" descr="http://www.blogcdn.com/www.diylife.com/media/2010/03/dishwasher-590ls031710.jpg"/>
          <p:cNvPicPr>
            <a:picLocks noChangeAspect="1" noChangeArrowheads="1"/>
          </p:cNvPicPr>
          <p:nvPr/>
        </p:nvPicPr>
        <p:blipFill>
          <a:blip r:embed="rId8" cstate="print"/>
          <a:srcRect l="18098" r="17554"/>
          <a:stretch>
            <a:fillRect/>
          </a:stretch>
        </p:blipFill>
        <p:spPr bwMode="auto">
          <a:xfrm>
            <a:off x="457200" y="4333875"/>
            <a:ext cx="2438400" cy="25241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Match the Power Rating to the Appliance: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1447800"/>
            <a:ext cx="20574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1890 W</a:t>
            </a:r>
          </a:p>
          <a:p>
            <a:r>
              <a:rPr lang="en-US" dirty="0" smtClean="0"/>
              <a:t>1200 W</a:t>
            </a:r>
          </a:p>
          <a:p>
            <a:r>
              <a:rPr lang="en-US" dirty="0" smtClean="0"/>
              <a:t>285 W</a:t>
            </a:r>
          </a:p>
          <a:p>
            <a:r>
              <a:rPr lang="en-US" dirty="0" smtClean="0"/>
              <a:t>150 W</a:t>
            </a:r>
          </a:p>
          <a:p>
            <a:r>
              <a:rPr lang="en-US" dirty="0" smtClean="0"/>
              <a:t>48 W</a:t>
            </a:r>
          </a:p>
          <a:p>
            <a:r>
              <a:rPr lang="en-US" dirty="0" smtClean="0"/>
              <a:t>0.5 W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ddigi.com/uploads/pic/charger/universal/cell%20phone%20travel%20charger%20for%20europe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914400"/>
            <a:ext cx="1484923" cy="1447800"/>
          </a:xfrm>
          <a:prstGeom prst="rect">
            <a:avLst/>
          </a:prstGeom>
          <a:noFill/>
        </p:spPr>
      </p:pic>
      <p:pic>
        <p:nvPicPr>
          <p:cNvPr id="1028" name="Picture 4" descr="http://www.redmondpie.com/wp-content/uploads/2010/11/800px-PS3-slim-conso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990600"/>
            <a:ext cx="2286000" cy="1416503"/>
          </a:xfrm>
          <a:prstGeom prst="rect">
            <a:avLst/>
          </a:prstGeom>
          <a:noFill/>
        </p:spPr>
      </p:pic>
      <p:pic>
        <p:nvPicPr>
          <p:cNvPr id="1032" name="Picture 8" descr="http://www.itechnews.net/wp-content/uploads/2007/04/Samsung-PS-42P7HD-Plasma-T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819400"/>
            <a:ext cx="2209800" cy="1613154"/>
          </a:xfrm>
          <a:prstGeom prst="rect">
            <a:avLst/>
          </a:prstGeom>
          <a:noFill/>
        </p:spPr>
      </p:pic>
      <p:pic>
        <p:nvPicPr>
          <p:cNvPr id="1034" name="Picture 10" descr="Conair 260P Infiniti I Series Folding Handle Hair Dry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2590800"/>
            <a:ext cx="1447800" cy="1447801"/>
          </a:xfrm>
          <a:prstGeom prst="rect">
            <a:avLst/>
          </a:prstGeom>
          <a:noFill/>
        </p:spPr>
      </p:pic>
      <p:pic>
        <p:nvPicPr>
          <p:cNvPr id="1036" name="Picture 12" descr="http://t0.gstatic.com/images?q=tbn:ANd9GcSCK6K2ISTuv0seBelXyi72LM-bPhyVdFs5bXk3k-QlKpnJI-P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4648200"/>
            <a:ext cx="2381250" cy="1914525"/>
          </a:xfrm>
          <a:prstGeom prst="rect">
            <a:avLst/>
          </a:prstGeom>
          <a:noFill/>
        </p:spPr>
      </p:pic>
      <p:pic>
        <p:nvPicPr>
          <p:cNvPr id="1038" name="Picture 14" descr="http://www.blogcdn.com/www.diylife.com/media/2010/03/dishwasher-590ls031710.jpg"/>
          <p:cNvPicPr>
            <a:picLocks noChangeAspect="1" noChangeArrowheads="1"/>
          </p:cNvPicPr>
          <p:nvPr/>
        </p:nvPicPr>
        <p:blipFill>
          <a:blip r:embed="rId8" cstate="print"/>
          <a:srcRect l="18098" r="17554"/>
          <a:stretch>
            <a:fillRect/>
          </a:stretch>
        </p:blipFill>
        <p:spPr bwMode="auto">
          <a:xfrm>
            <a:off x="457200" y="4333875"/>
            <a:ext cx="2438400" cy="2524125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2514600" y="2057400"/>
            <a:ext cx="4343400" cy="2133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4724400" y="3733800"/>
            <a:ext cx="21336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4343400" y="2209800"/>
            <a:ext cx="251460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4953000" y="2667000"/>
            <a:ext cx="1905000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2667000" y="2133600"/>
            <a:ext cx="4191000" cy="2667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2057400" y="1676400"/>
            <a:ext cx="4800600" cy="220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Electrical Power: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Power = Voltage x Current			P=VI</a:t>
            </a:r>
          </a:p>
          <a:p>
            <a:pPr>
              <a:buNone/>
            </a:pPr>
            <a:r>
              <a:rPr lang="en-US" dirty="0" smtClean="0"/>
              <a:t>Power measures the amount of energy used in a given amount of time. </a:t>
            </a:r>
          </a:p>
          <a:p>
            <a:pPr>
              <a:buNone/>
            </a:pPr>
            <a:r>
              <a:rPr lang="en-US" dirty="0" smtClean="0"/>
              <a:t>Units = Watts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Ex: A standard light bulb is 60 Watts. If it is plugged into a 120 V wall outlet, how much current does it draw? </a:t>
            </a:r>
          </a:p>
          <a:p>
            <a:pPr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Electrical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Consumers are billed for total energy used. </a:t>
            </a:r>
          </a:p>
          <a:p>
            <a:pPr>
              <a:buNone/>
            </a:pPr>
            <a:r>
              <a:rPr lang="en-US" dirty="0" smtClean="0"/>
              <a:t>			Energy = Power x time</a:t>
            </a:r>
          </a:p>
          <a:p>
            <a:pPr>
              <a:buNone/>
            </a:pPr>
            <a:r>
              <a:rPr lang="en-US" dirty="0" smtClean="0"/>
              <a:t>Energy Rates are generally set per kW-hr </a:t>
            </a:r>
          </a:p>
          <a:p>
            <a:pPr>
              <a:buNone/>
            </a:pPr>
            <a:r>
              <a:rPr lang="en-US" dirty="0" smtClean="0"/>
              <a:t>	Ex: How much energy does a </a:t>
            </a:r>
            <a:r>
              <a:rPr lang="en-US" dirty="0" err="1" smtClean="0"/>
              <a:t>Playstation</a:t>
            </a:r>
            <a:r>
              <a:rPr lang="en-US" dirty="0" smtClean="0"/>
              <a:t> 3 use in a month? </a:t>
            </a:r>
          </a:p>
          <a:p>
            <a:pPr>
              <a:buNone/>
            </a:pPr>
            <a:r>
              <a:rPr lang="en-US" dirty="0" smtClean="0"/>
              <a:t>If Austin Energy charges $0.0355 during the winter. How much did it cost to run this game console during January?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28600"/>
            <a:ext cx="182091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Voltage</a:t>
            </a:r>
          </a:p>
          <a:p>
            <a:pPr>
              <a:buNone/>
            </a:pPr>
            <a:r>
              <a:rPr lang="en-US" dirty="0" smtClean="0"/>
              <a:t>Current</a:t>
            </a:r>
          </a:p>
          <a:p>
            <a:pPr>
              <a:buNone/>
            </a:pPr>
            <a:r>
              <a:rPr lang="en-US" dirty="0" smtClean="0"/>
              <a:t>Resistance</a:t>
            </a:r>
          </a:p>
          <a:p>
            <a:pPr>
              <a:buNone/>
            </a:pPr>
            <a:r>
              <a:rPr lang="en-US" dirty="0" smtClean="0"/>
              <a:t>DC</a:t>
            </a:r>
          </a:p>
          <a:p>
            <a:pPr>
              <a:buNone/>
            </a:pPr>
            <a:r>
              <a:rPr lang="en-US" dirty="0" smtClean="0"/>
              <a:t>AC</a:t>
            </a:r>
          </a:p>
          <a:p>
            <a:pPr>
              <a:buNone/>
            </a:pPr>
            <a:r>
              <a:rPr lang="en-US" dirty="0" smtClean="0"/>
              <a:t>Series </a:t>
            </a:r>
          </a:p>
          <a:p>
            <a:pPr>
              <a:buNone/>
            </a:pPr>
            <a:r>
              <a:rPr lang="en-US" dirty="0" smtClean="0"/>
              <a:t>Parallel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t="25907"/>
          <a:stretch>
            <a:fillRect/>
          </a:stretch>
        </p:blipFill>
        <p:spPr bwMode="auto">
          <a:xfrm>
            <a:off x="1676400" y="380999"/>
            <a:ext cx="5410200" cy="640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828800" y="3733800"/>
            <a:ext cx="51054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://www.aurorahunter.com/images/science/How-the-Auroras-Fr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8865574" cy="5029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http://bookbuilder.cast.org/bookresources/26/26262/10326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8410373" cy="6324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1"/>
            <a:ext cx="89154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Magnetism Notes: </a:t>
            </a:r>
          </a:p>
          <a:p>
            <a:endParaRPr lang="en-US" sz="2200" dirty="0"/>
          </a:p>
          <a:p>
            <a:pPr marL="342900" indent="-342900">
              <a:buAutoNum type="arabicPeriod"/>
            </a:pPr>
            <a:r>
              <a:rPr lang="en-US" sz="2200" dirty="0" smtClean="0"/>
              <a:t>Magnetism is similar to electrostatics </a:t>
            </a:r>
          </a:p>
          <a:p>
            <a:pPr marL="342900" indent="-342900"/>
            <a:r>
              <a:rPr lang="en-US" sz="2200" dirty="0"/>
              <a:t>	</a:t>
            </a:r>
            <a:r>
              <a:rPr lang="en-US" sz="2200" dirty="0" smtClean="0"/>
              <a:t>	a. magnets have a north and south pole (not + and -)</a:t>
            </a:r>
          </a:p>
          <a:p>
            <a:pPr marL="342900" indent="-342900"/>
            <a:r>
              <a:rPr lang="en-US" sz="2200" dirty="0"/>
              <a:t>	</a:t>
            </a:r>
            <a:r>
              <a:rPr lang="en-US" sz="2200" dirty="0" smtClean="0"/>
              <a:t>	b.  Like poles repel and opposite poles attract</a:t>
            </a:r>
          </a:p>
          <a:p>
            <a:pPr marL="342900" indent="-342900"/>
            <a:endParaRPr lang="en-US" sz="2200" dirty="0"/>
          </a:p>
          <a:p>
            <a:pPr marL="342900" indent="-342900"/>
            <a:r>
              <a:rPr lang="en-US" sz="2200" dirty="0" smtClean="0"/>
              <a:t>2.  Magnetic field lines: </a:t>
            </a:r>
          </a:p>
          <a:p>
            <a:pPr marL="342900" indent="-342900"/>
            <a:r>
              <a:rPr lang="en-US" sz="2200" dirty="0"/>
              <a:t>	</a:t>
            </a:r>
            <a:r>
              <a:rPr lang="en-US" sz="2200" dirty="0" smtClean="0"/>
              <a:t>a. leave the north pole and enter the south pole of a magnet</a:t>
            </a:r>
          </a:p>
          <a:p>
            <a:pPr marL="342900" indent="-342900"/>
            <a:r>
              <a:rPr lang="en-US" sz="2200" dirty="0"/>
              <a:t>	</a:t>
            </a:r>
            <a:r>
              <a:rPr lang="en-US" sz="2200" dirty="0" smtClean="0"/>
              <a:t>b. are closer together where the field is stronger. </a:t>
            </a:r>
          </a:p>
          <a:p>
            <a:pPr marL="342900" indent="-342900"/>
            <a:endParaRPr lang="en-US" sz="2200" dirty="0" smtClean="0"/>
          </a:p>
          <a:p>
            <a:pPr marL="342900" indent="-342900"/>
            <a:r>
              <a:rPr lang="en-US" sz="2200" dirty="0" smtClean="0"/>
              <a:t>3. ‘Ferromagnetic’ materials can become magnetized because their atoms</a:t>
            </a:r>
          </a:p>
          <a:p>
            <a:pPr marL="342900" indent="-342900"/>
            <a:r>
              <a:rPr lang="en-US" sz="2200" dirty="0"/>
              <a:t>	</a:t>
            </a:r>
            <a:r>
              <a:rPr lang="en-US" sz="2200" dirty="0" smtClean="0"/>
              <a:t>can rotate to align with an external magnetic field.</a:t>
            </a:r>
          </a:p>
          <a:p>
            <a:pPr marL="342900" indent="-342900"/>
            <a:endParaRPr lang="en-US" sz="2200" dirty="0" smtClean="0"/>
          </a:p>
          <a:p>
            <a:pPr marL="342900" indent="-342900"/>
            <a:endParaRPr lang="en-US" sz="2200" dirty="0" smtClean="0"/>
          </a:p>
          <a:p>
            <a:pPr marL="342900" indent="-342900"/>
            <a:endParaRPr lang="en-US" sz="2200" dirty="0" smtClean="0"/>
          </a:p>
          <a:p>
            <a:pPr marL="342900" indent="-342900"/>
            <a:endParaRPr lang="en-US" sz="2200" dirty="0"/>
          </a:p>
          <a:p>
            <a:pPr marL="342900" indent="-342900"/>
            <a:r>
              <a:rPr lang="en-US" sz="2200" dirty="0" smtClean="0"/>
              <a:t>4. The earth’s magnetic north pole is actually at the geographic south pole!</a:t>
            </a:r>
          </a:p>
          <a:p>
            <a:pPr marL="342900" indent="-342900">
              <a:buAutoNum type="arabicPeriod" startAt="3"/>
            </a:pPr>
            <a:endParaRPr lang="en-US" sz="2200" dirty="0"/>
          </a:p>
          <a:p>
            <a:pPr marL="342900" indent="-342900"/>
            <a:endParaRPr lang="en-US" sz="2200" dirty="0" smtClean="0"/>
          </a:p>
          <a:p>
            <a:pPr marL="342900" indent="-342900">
              <a:buAutoNum type="arabicPeriod" startAt="3"/>
            </a:pPr>
            <a:endParaRPr lang="en-US" dirty="0" smtClean="0"/>
          </a:p>
          <a:p>
            <a:pPr marL="342900" indent="-342900">
              <a:buAutoNum type="arabicPeriod" startAt="3"/>
            </a:pPr>
            <a:endParaRPr lang="en-US" dirty="0"/>
          </a:p>
        </p:txBody>
      </p:sp>
      <p:pic>
        <p:nvPicPr>
          <p:cNvPr id="5122" name="Picture 2" descr="http://www.ndt-ed.org/EducationResources/CommunityCollege/MagParticle/Graphics/BarMagField3(small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990600"/>
            <a:ext cx="1143000" cy="1805940"/>
          </a:xfrm>
          <a:prstGeom prst="rect">
            <a:avLst/>
          </a:prstGeom>
          <a:noFill/>
        </p:spPr>
      </p:pic>
      <p:pic>
        <p:nvPicPr>
          <p:cNvPr id="5128" name="Picture 8" descr="http://www.ndt-ed.org/EducationResources/CommunityCollege/MagParticle/Graphics/UnMagDomain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648200"/>
            <a:ext cx="2457450" cy="457200"/>
          </a:xfrm>
          <a:prstGeom prst="rect">
            <a:avLst/>
          </a:prstGeom>
          <a:noFill/>
        </p:spPr>
      </p:pic>
      <p:pic>
        <p:nvPicPr>
          <p:cNvPr id="5130" name="Picture 10" descr="http://www.ndt-ed.org/EducationResources/CommunityCollege/MagParticle/Graphics/MagDomain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4267200"/>
            <a:ext cx="2952750" cy="137160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ndt-ed.org/EducationResources/CommunityCollege/MagParticle/Graphics/RightHandRu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133600"/>
            <a:ext cx="1524000" cy="1722120"/>
          </a:xfrm>
          <a:prstGeom prst="rect">
            <a:avLst/>
          </a:prstGeom>
          <a:noFill/>
        </p:spPr>
      </p:pic>
      <p:pic>
        <p:nvPicPr>
          <p:cNvPr id="5" name="Picture 6" descr="http://www.ndt-ed.org/EducationResources/CommunityCollege/MagParticle/Graphics/FieldAroundConducto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114800"/>
            <a:ext cx="1676400" cy="244754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228600"/>
            <a:ext cx="8534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200" dirty="0" smtClean="0"/>
              <a:t>Electricity and Magnetism</a:t>
            </a:r>
          </a:p>
          <a:p>
            <a:pPr marL="342900" indent="-342900"/>
            <a:endParaRPr lang="en-US" sz="2200" dirty="0"/>
          </a:p>
          <a:p>
            <a:pPr marL="457200" indent="-457200"/>
            <a:r>
              <a:rPr lang="en-US" sz="2200" dirty="0" smtClean="0"/>
              <a:t>1.  Electrical currents create magnetic fields. </a:t>
            </a:r>
          </a:p>
          <a:p>
            <a:pPr marL="457200" indent="-457200"/>
            <a:endParaRPr lang="en-US" sz="2200" dirty="0" smtClean="0"/>
          </a:p>
          <a:p>
            <a:pPr marL="457200" indent="-457200"/>
            <a:r>
              <a:rPr lang="en-US" sz="2200" dirty="0" smtClean="0"/>
              <a:t>2. The direction of the magnetic field can be determined using the </a:t>
            </a:r>
          </a:p>
          <a:p>
            <a:pPr marL="457200" indent="-457200"/>
            <a:r>
              <a:rPr lang="en-US" sz="2200" dirty="0" smtClean="0"/>
              <a:t>	RIGHT HAND RULE:</a:t>
            </a:r>
          </a:p>
          <a:p>
            <a:pPr marL="457200" indent="-457200"/>
            <a:r>
              <a:rPr lang="en-US" sz="2200" dirty="0" smtClean="0"/>
              <a:t>		a. thumb in the direction of the current</a:t>
            </a:r>
          </a:p>
          <a:p>
            <a:pPr marL="457200" indent="-457200"/>
            <a:r>
              <a:rPr lang="en-US" sz="2200" dirty="0" smtClean="0"/>
              <a:t>		b. fingers curl in the direction of the magnetic field</a:t>
            </a:r>
          </a:p>
          <a:p>
            <a:pPr marL="457200" indent="-457200"/>
            <a:endParaRPr lang="en-US" sz="2200" dirty="0" smtClean="0"/>
          </a:p>
          <a:p>
            <a:pPr marL="457200" indent="-457200"/>
            <a:r>
              <a:rPr lang="en-US" sz="2200" dirty="0" smtClean="0"/>
              <a:t>3. Magnetic fields can be drawn using these symbols:</a:t>
            </a:r>
          </a:p>
          <a:p>
            <a:pPr marL="914400" lvl="1" indent="-457200"/>
            <a:r>
              <a:rPr lang="en-US" sz="2200" b="1" dirty="0" smtClean="0">
                <a:latin typeface="Batang" pitchFamily="18" charset="-127"/>
                <a:ea typeface="Batang" pitchFamily="18" charset="-127"/>
              </a:rPr>
              <a:t>I</a:t>
            </a:r>
            <a:r>
              <a:rPr lang="en-US" sz="2200" dirty="0" smtClean="0"/>
              <a:t>      = current</a:t>
            </a:r>
          </a:p>
          <a:p>
            <a:pPr marL="914400" lvl="1" indent="-457200"/>
            <a:r>
              <a:rPr lang="en-US" sz="2200" dirty="0" smtClean="0"/>
              <a:t>B    = magnetic field</a:t>
            </a:r>
          </a:p>
          <a:p>
            <a:pPr marL="914400" lvl="1" indent="-457200"/>
            <a:r>
              <a:rPr lang="en-US" sz="2200" dirty="0" smtClean="0"/>
              <a:t>x      = going into the surface (tail of arrow)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200" dirty="0" smtClean="0"/>
              <a:t>=  coming out of the surface (tip of arrow) </a:t>
            </a:r>
          </a:p>
          <a:p>
            <a:pPr marL="457200" indent="-457200"/>
            <a:endParaRPr lang="en-US" sz="22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Try these on the back of your Lab: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807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direction of electrical current (</a:t>
            </a:r>
            <a:r>
              <a:rPr lang="en-US" dirty="0" smtClean="0">
                <a:latin typeface="Bell MT" pitchFamily="18" charset="0"/>
              </a:rPr>
              <a:t>I)</a:t>
            </a:r>
            <a:r>
              <a:rPr lang="en-US" dirty="0" smtClean="0"/>
              <a:t> is shown below, draw the magnetic field (B):  </a:t>
            </a:r>
          </a:p>
          <a:p>
            <a:endParaRPr lang="en-US" dirty="0" smtClean="0"/>
          </a:p>
          <a:p>
            <a:r>
              <a:rPr lang="en-US" dirty="0" smtClean="0"/>
              <a:t>a.             x </a:t>
            </a:r>
            <a:r>
              <a:rPr lang="en-US" dirty="0" smtClean="0">
                <a:latin typeface="Bell MT" pitchFamily="18" charset="0"/>
              </a:rPr>
              <a:t>			</a:t>
            </a:r>
            <a:r>
              <a:rPr lang="en-US" dirty="0" smtClean="0">
                <a:latin typeface="+mj-lt"/>
              </a:rPr>
              <a:t>b.             </a:t>
            </a:r>
            <a:r>
              <a:rPr lang="en-US" dirty="0" smtClean="0">
                <a:latin typeface="Bell MT" pitchFamily="18" charset="0"/>
              </a:rPr>
              <a:t>•  </a:t>
            </a:r>
          </a:p>
          <a:p>
            <a:endParaRPr lang="en-US" dirty="0" smtClean="0">
              <a:latin typeface="Bell MT" pitchFamily="18" charset="0"/>
            </a:endParaRPr>
          </a:p>
          <a:p>
            <a:endParaRPr lang="en-US" dirty="0" smtClean="0">
              <a:latin typeface="Bell MT" pitchFamily="18" charset="0"/>
            </a:endParaRPr>
          </a:p>
          <a:p>
            <a:endParaRPr lang="en-US" dirty="0" smtClean="0">
              <a:latin typeface="Bell MT" pitchFamily="18" charset="0"/>
            </a:endParaRPr>
          </a:p>
          <a:p>
            <a:endParaRPr lang="en-US" dirty="0" smtClean="0">
              <a:latin typeface="Bell MT" pitchFamily="18" charset="0"/>
            </a:endParaRPr>
          </a:p>
          <a:p>
            <a:r>
              <a:rPr lang="en-US" dirty="0" smtClean="0">
                <a:latin typeface="Bell MT" pitchFamily="18" charset="0"/>
              </a:rPr>
              <a:t>c.           	  			d.    </a:t>
            </a:r>
          </a:p>
          <a:p>
            <a:endParaRPr lang="en-US" dirty="0" smtClean="0">
              <a:latin typeface="Bell MT" pitchFamily="18" charset="0"/>
            </a:endParaRPr>
          </a:p>
          <a:p>
            <a:endParaRPr lang="en-US" dirty="0" smtClean="0">
              <a:latin typeface="Bell MT" pitchFamily="18" charset="0"/>
            </a:endParaRPr>
          </a:p>
          <a:p>
            <a:endParaRPr lang="en-US" dirty="0">
              <a:latin typeface="Bell MT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485900" y="36957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05400" y="3429000"/>
            <a:ext cx="534194" cy="5326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228601"/>
            <a:ext cx="8610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200" dirty="0" smtClean="0"/>
              <a:t>Electricity and Magnetism</a:t>
            </a:r>
          </a:p>
          <a:p>
            <a:pPr marL="342900" indent="-342900"/>
            <a:endParaRPr lang="en-US" sz="2200" dirty="0"/>
          </a:p>
          <a:p>
            <a:pPr marL="457200" indent="-457200">
              <a:buAutoNum type="arabicPeriod"/>
            </a:pPr>
            <a:r>
              <a:rPr lang="en-US" sz="2200" dirty="0" smtClean="0"/>
              <a:t>Magnets can create electricity: </a:t>
            </a:r>
          </a:p>
          <a:p>
            <a:pPr marL="914400" lvl="1" indent="-457200">
              <a:buAutoNum type="alphaLcPeriod"/>
            </a:pPr>
            <a:r>
              <a:rPr lang="en-US" sz="2200" dirty="0" smtClean="0"/>
              <a:t>Electrons in a wire will align themselves within the magnetic field. </a:t>
            </a:r>
          </a:p>
          <a:p>
            <a:pPr marL="914400" lvl="1" indent="-457200">
              <a:buAutoNum type="alphaLcPeriod"/>
            </a:pPr>
            <a:r>
              <a:rPr lang="en-US" sz="2200" dirty="0" smtClean="0"/>
              <a:t>When the magnet moves along the wire, the electrons move too, causing an electrical current. </a:t>
            </a:r>
          </a:p>
          <a:p>
            <a:pPr marL="914400" lvl="1" indent="-457200">
              <a:buAutoNum type="alphaLcPeriod"/>
            </a:pPr>
            <a:r>
              <a:rPr lang="en-US" sz="2200" dirty="0" smtClean="0"/>
              <a:t>Anything that creates electricity by turning (wind turbines, water turbines, hand cranks, etc.) uses this principle:  </a:t>
            </a:r>
          </a:p>
          <a:p>
            <a:pPr marL="457200" indent="-457200">
              <a:buAutoNum type="arabicPeriod"/>
            </a:pPr>
            <a:endParaRPr lang="en-US" sz="2200" dirty="0"/>
          </a:p>
          <a:p>
            <a:pPr marL="457200" indent="-457200">
              <a:buAutoNum type="arabicPeriod"/>
            </a:pPr>
            <a:endParaRPr lang="en-US" sz="2200" dirty="0" smtClean="0"/>
          </a:p>
        </p:txBody>
      </p:sp>
      <p:pic>
        <p:nvPicPr>
          <p:cNvPr id="18434" name="Picture 2" descr="http://windy-future.info/wp-content/uploads/2009/10/how-a-wind-turbine-works-03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00400"/>
            <a:ext cx="2895600" cy="2068931"/>
          </a:xfrm>
          <a:prstGeom prst="rect">
            <a:avLst/>
          </a:prstGeom>
          <a:noFill/>
        </p:spPr>
      </p:pic>
      <p:pic>
        <p:nvPicPr>
          <p:cNvPr id="18436" name="Picture 4" descr="http://www.alternative-energy-news.info/images/technical/hydro-pow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124200"/>
            <a:ext cx="2447298" cy="1828800"/>
          </a:xfrm>
          <a:prstGeom prst="rect">
            <a:avLst/>
          </a:prstGeom>
          <a:noFill/>
        </p:spPr>
      </p:pic>
      <p:pic>
        <p:nvPicPr>
          <p:cNvPr id="18438" name="Picture 6" descr="http://www.oncor.com/images/knowledgecollege/steamturb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276600"/>
            <a:ext cx="2514600" cy="189592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3505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Direct Current- electrons flow one direction </a:t>
            </a:r>
          </a:p>
          <a:p>
            <a:pPr>
              <a:buNone/>
            </a:pPr>
            <a:r>
              <a:rPr lang="en-US" dirty="0" smtClean="0"/>
              <a:t>			      - batteries</a:t>
            </a:r>
          </a:p>
          <a:p>
            <a:pPr>
              <a:buNone/>
            </a:pPr>
            <a:r>
              <a:rPr lang="en-US" dirty="0" smtClean="0"/>
              <a:t>Alternating Current- electrons flow back and forth 60 times per second</a:t>
            </a:r>
          </a:p>
          <a:p>
            <a:pPr>
              <a:buNone/>
            </a:pPr>
            <a:r>
              <a:rPr lang="en-US" dirty="0" smtClean="0"/>
              <a:t>			    - electrical grid in the US</a:t>
            </a:r>
          </a:p>
          <a:p>
            <a:pPr>
              <a:buNone/>
            </a:pPr>
            <a:r>
              <a:rPr lang="en-US" dirty="0" smtClean="0"/>
              <a:t>			    - wall socket = 120 V </a:t>
            </a:r>
          </a:p>
          <a:p>
            <a:pPr>
              <a:buNone/>
            </a:pPr>
            <a:r>
              <a:rPr lang="en-US" dirty="0" smtClean="0"/>
              <a:t>		  	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220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Try these on the back of your Lab: </vt:lpstr>
      <vt:lpstr>Slide 8</vt:lpstr>
      <vt:lpstr>Current</vt:lpstr>
      <vt:lpstr>Match the Power Rating to the Appliance:</vt:lpstr>
      <vt:lpstr>Match the Power Rating to the Appliance:</vt:lpstr>
      <vt:lpstr>Electrical Power: </vt:lpstr>
      <vt:lpstr>Electrical Bills</vt:lpstr>
      <vt:lpstr>Slide 14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24</cp:revision>
  <dcterms:created xsi:type="dcterms:W3CDTF">2012-01-25T05:03:06Z</dcterms:created>
  <dcterms:modified xsi:type="dcterms:W3CDTF">2012-01-27T17:42:13Z</dcterms:modified>
</cp:coreProperties>
</file>