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0" r:id="rId6"/>
    <p:sldId id="257" r:id="rId7"/>
    <p:sldId id="258" r:id="rId8"/>
    <p:sldId id="259" r:id="rId9"/>
    <p:sldId id="260" r:id="rId10"/>
    <p:sldId id="262" r:id="rId11"/>
    <p:sldId id="266" r:id="rId12"/>
    <p:sldId id="265" r:id="rId13"/>
    <p:sldId id="261" r:id="rId14"/>
    <p:sldId id="267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5A22-B3EA-4277-B4E4-1D1EEA4B2ED9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7DFD1-FCD8-49AE-84C7-45A1EC5E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Review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Cell Membrane</a:t>
            </a:r>
          </a:p>
          <a:p>
            <a:r>
              <a:rPr lang="en-US" dirty="0" smtClean="0"/>
              <a:t>Cell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there more water?</a:t>
            </a:r>
            <a:br>
              <a:rPr lang="en-US" dirty="0" smtClean="0"/>
            </a:br>
            <a:r>
              <a:rPr lang="en-US" dirty="0" smtClean="0"/>
              <a:t>Which way will the water flow?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938969" y="2905837"/>
            <a:ext cx="1303694" cy="1130238"/>
          </a:xfrm>
          <a:custGeom>
            <a:avLst/>
            <a:gdLst>
              <a:gd name="connsiteX0" fmla="*/ 385590 w 1303694"/>
              <a:gd name="connsiteY0" fmla="*/ 13633 h 1130238"/>
              <a:gd name="connsiteX1" fmla="*/ 275421 w 1303694"/>
              <a:gd name="connsiteY1" fmla="*/ 35667 h 1130238"/>
              <a:gd name="connsiteX2" fmla="*/ 187286 w 1303694"/>
              <a:gd name="connsiteY2" fmla="*/ 57700 h 1130238"/>
              <a:gd name="connsiteX3" fmla="*/ 154236 w 1303694"/>
              <a:gd name="connsiteY3" fmla="*/ 68717 h 1130238"/>
              <a:gd name="connsiteX4" fmla="*/ 88135 w 1303694"/>
              <a:gd name="connsiteY4" fmla="*/ 101768 h 1130238"/>
              <a:gd name="connsiteX5" fmla="*/ 66101 w 1303694"/>
              <a:gd name="connsiteY5" fmla="*/ 134818 h 1130238"/>
              <a:gd name="connsiteX6" fmla="*/ 11017 w 1303694"/>
              <a:gd name="connsiteY6" fmla="*/ 377190 h 1130238"/>
              <a:gd name="connsiteX7" fmla="*/ 0 w 1303694"/>
              <a:gd name="connsiteY7" fmla="*/ 421257 h 1130238"/>
              <a:gd name="connsiteX8" fmla="*/ 11017 w 1303694"/>
              <a:gd name="connsiteY8" fmla="*/ 608544 h 1130238"/>
              <a:gd name="connsiteX9" fmla="*/ 22033 w 1303694"/>
              <a:gd name="connsiteY9" fmla="*/ 641594 h 1130238"/>
              <a:gd name="connsiteX10" fmla="*/ 88135 w 1303694"/>
              <a:gd name="connsiteY10" fmla="*/ 707696 h 1130238"/>
              <a:gd name="connsiteX11" fmla="*/ 132202 w 1303694"/>
              <a:gd name="connsiteY11" fmla="*/ 751763 h 1130238"/>
              <a:gd name="connsiteX12" fmla="*/ 176270 w 1303694"/>
              <a:gd name="connsiteY12" fmla="*/ 795830 h 1130238"/>
              <a:gd name="connsiteX13" fmla="*/ 209320 w 1303694"/>
              <a:gd name="connsiteY13" fmla="*/ 817864 h 1130238"/>
              <a:gd name="connsiteX14" fmla="*/ 286438 w 1303694"/>
              <a:gd name="connsiteY14" fmla="*/ 894982 h 1130238"/>
              <a:gd name="connsiteX15" fmla="*/ 374573 w 1303694"/>
              <a:gd name="connsiteY15" fmla="*/ 972100 h 1130238"/>
              <a:gd name="connsiteX16" fmla="*/ 407624 w 1303694"/>
              <a:gd name="connsiteY16" fmla="*/ 994134 h 1130238"/>
              <a:gd name="connsiteX17" fmla="*/ 517792 w 1303694"/>
              <a:gd name="connsiteY17" fmla="*/ 1071252 h 1130238"/>
              <a:gd name="connsiteX18" fmla="*/ 826265 w 1303694"/>
              <a:gd name="connsiteY18" fmla="*/ 1093286 h 1130238"/>
              <a:gd name="connsiteX19" fmla="*/ 881349 w 1303694"/>
              <a:gd name="connsiteY19" fmla="*/ 1104303 h 1130238"/>
              <a:gd name="connsiteX20" fmla="*/ 1057619 w 1303694"/>
              <a:gd name="connsiteY20" fmla="*/ 1126336 h 1130238"/>
              <a:gd name="connsiteX21" fmla="*/ 1145754 w 1303694"/>
              <a:gd name="connsiteY21" fmla="*/ 1115320 h 1130238"/>
              <a:gd name="connsiteX22" fmla="*/ 1200838 w 1303694"/>
              <a:gd name="connsiteY22" fmla="*/ 1016168 h 1130238"/>
              <a:gd name="connsiteX23" fmla="*/ 1233889 w 1303694"/>
              <a:gd name="connsiteY23" fmla="*/ 950067 h 1130238"/>
              <a:gd name="connsiteX24" fmla="*/ 1266939 w 1303694"/>
              <a:gd name="connsiteY24" fmla="*/ 839898 h 1130238"/>
              <a:gd name="connsiteX25" fmla="*/ 1277956 w 1303694"/>
              <a:gd name="connsiteY25" fmla="*/ 806847 h 1130238"/>
              <a:gd name="connsiteX26" fmla="*/ 1277956 w 1303694"/>
              <a:gd name="connsiteY26" fmla="*/ 487358 h 1130238"/>
              <a:gd name="connsiteX27" fmla="*/ 1244906 w 1303694"/>
              <a:gd name="connsiteY27" fmla="*/ 454308 h 1130238"/>
              <a:gd name="connsiteX28" fmla="*/ 1222872 w 1303694"/>
              <a:gd name="connsiteY28" fmla="*/ 421257 h 1130238"/>
              <a:gd name="connsiteX29" fmla="*/ 1189821 w 1303694"/>
              <a:gd name="connsiteY29" fmla="*/ 388206 h 1130238"/>
              <a:gd name="connsiteX30" fmla="*/ 1167788 w 1303694"/>
              <a:gd name="connsiteY30" fmla="*/ 355156 h 1130238"/>
              <a:gd name="connsiteX31" fmla="*/ 1068636 w 1303694"/>
              <a:gd name="connsiteY31" fmla="*/ 289055 h 1130238"/>
              <a:gd name="connsiteX32" fmla="*/ 1035585 w 1303694"/>
              <a:gd name="connsiteY32" fmla="*/ 267021 h 1130238"/>
              <a:gd name="connsiteX33" fmla="*/ 958467 w 1303694"/>
              <a:gd name="connsiteY33" fmla="*/ 233970 h 1130238"/>
              <a:gd name="connsiteX34" fmla="*/ 892366 w 1303694"/>
              <a:gd name="connsiteY34" fmla="*/ 189903 h 1130238"/>
              <a:gd name="connsiteX35" fmla="*/ 859315 w 1303694"/>
              <a:gd name="connsiteY35" fmla="*/ 167869 h 1130238"/>
              <a:gd name="connsiteX36" fmla="*/ 826265 w 1303694"/>
              <a:gd name="connsiteY36" fmla="*/ 156852 h 1130238"/>
              <a:gd name="connsiteX37" fmla="*/ 760164 w 1303694"/>
              <a:gd name="connsiteY37" fmla="*/ 112785 h 1130238"/>
              <a:gd name="connsiteX38" fmla="*/ 727113 w 1303694"/>
              <a:gd name="connsiteY38" fmla="*/ 90751 h 1130238"/>
              <a:gd name="connsiteX39" fmla="*/ 561860 w 1303694"/>
              <a:gd name="connsiteY39" fmla="*/ 35667 h 1130238"/>
              <a:gd name="connsiteX40" fmla="*/ 528809 w 1303694"/>
              <a:gd name="connsiteY40" fmla="*/ 24650 h 1130238"/>
              <a:gd name="connsiteX41" fmla="*/ 495759 w 1303694"/>
              <a:gd name="connsiteY41" fmla="*/ 13633 h 1130238"/>
              <a:gd name="connsiteX42" fmla="*/ 451691 w 1303694"/>
              <a:gd name="connsiteY42" fmla="*/ 2616 h 1130238"/>
              <a:gd name="connsiteX43" fmla="*/ 385590 w 1303694"/>
              <a:gd name="connsiteY43" fmla="*/ 13633 h 113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03694" h="1130238">
                <a:moveTo>
                  <a:pt x="385590" y="13633"/>
                </a:moveTo>
                <a:cubicBezTo>
                  <a:pt x="356212" y="19142"/>
                  <a:pt x="360031" y="12592"/>
                  <a:pt x="275421" y="35667"/>
                </a:cubicBezTo>
                <a:cubicBezTo>
                  <a:pt x="246206" y="43635"/>
                  <a:pt x="216014" y="48124"/>
                  <a:pt x="187286" y="57700"/>
                </a:cubicBezTo>
                <a:cubicBezTo>
                  <a:pt x="176269" y="61372"/>
                  <a:pt x="164623" y="63524"/>
                  <a:pt x="154236" y="68717"/>
                </a:cubicBezTo>
                <a:cubicBezTo>
                  <a:pt x="68811" y="111430"/>
                  <a:pt x="171206" y="74077"/>
                  <a:pt x="88135" y="101768"/>
                </a:cubicBezTo>
                <a:cubicBezTo>
                  <a:pt x="80790" y="112785"/>
                  <a:pt x="71479" y="122719"/>
                  <a:pt x="66101" y="134818"/>
                </a:cubicBezTo>
                <a:cubicBezTo>
                  <a:pt x="34570" y="205763"/>
                  <a:pt x="24135" y="311598"/>
                  <a:pt x="11017" y="377190"/>
                </a:cubicBezTo>
                <a:cubicBezTo>
                  <a:pt x="8048" y="392037"/>
                  <a:pt x="3672" y="406568"/>
                  <a:pt x="0" y="421257"/>
                </a:cubicBezTo>
                <a:cubicBezTo>
                  <a:pt x="3672" y="483686"/>
                  <a:pt x="4795" y="546317"/>
                  <a:pt x="11017" y="608544"/>
                </a:cubicBezTo>
                <a:cubicBezTo>
                  <a:pt x="12172" y="620099"/>
                  <a:pt x="14904" y="632428"/>
                  <a:pt x="22033" y="641594"/>
                </a:cubicBezTo>
                <a:cubicBezTo>
                  <a:pt x="41164" y="666191"/>
                  <a:pt x="66101" y="685662"/>
                  <a:pt x="88135" y="707696"/>
                </a:cubicBezTo>
                <a:lnTo>
                  <a:pt x="132202" y="751763"/>
                </a:lnTo>
                <a:cubicBezTo>
                  <a:pt x="146891" y="766452"/>
                  <a:pt x="158985" y="784307"/>
                  <a:pt x="176270" y="795830"/>
                </a:cubicBezTo>
                <a:cubicBezTo>
                  <a:pt x="187287" y="803175"/>
                  <a:pt x="199478" y="809007"/>
                  <a:pt x="209320" y="817864"/>
                </a:cubicBezTo>
                <a:cubicBezTo>
                  <a:pt x="236341" y="842184"/>
                  <a:pt x="257355" y="873170"/>
                  <a:pt x="286438" y="894982"/>
                </a:cubicBezTo>
                <a:cubicBezTo>
                  <a:pt x="414363" y="990926"/>
                  <a:pt x="241452" y="857997"/>
                  <a:pt x="374573" y="972100"/>
                </a:cubicBezTo>
                <a:cubicBezTo>
                  <a:pt x="384626" y="980717"/>
                  <a:pt x="396850" y="986438"/>
                  <a:pt x="407624" y="994134"/>
                </a:cubicBezTo>
                <a:cubicBezTo>
                  <a:pt x="425232" y="1006711"/>
                  <a:pt x="505126" y="1069443"/>
                  <a:pt x="517792" y="1071252"/>
                </a:cubicBezTo>
                <a:cubicBezTo>
                  <a:pt x="671340" y="1093187"/>
                  <a:pt x="568973" y="1081034"/>
                  <a:pt x="826265" y="1093286"/>
                </a:cubicBezTo>
                <a:cubicBezTo>
                  <a:pt x="844626" y="1096958"/>
                  <a:pt x="862879" y="1101225"/>
                  <a:pt x="881349" y="1104303"/>
                </a:cubicBezTo>
                <a:cubicBezTo>
                  <a:pt x="944236" y="1114784"/>
                  <a:pt x="993041" y="1119161"/>
                  <a:pt x="1057619" y="1126336"/>
                </a:cubicBezTo>
                <a:cubicBezTo>
                  <a:pt x="1086997" y="1122664"/>
                  <a:pt x="1120180" y="1130238"/>
                  <a:pt x="1145754" y="1115320"/>
                </a:cubicBezTo>
                <a:cubicBezTo>
                  <a:pt x="1194792" y="1086715"/>
                  <a:pt x="1182092" y="1053660"/>
                  <a:pt x="1200838" y="1016168"/>
                </a:cubicBezTo>
                <a:cubicBezTo>
                  <a:pt x="1233026" y="951794"/>
                  <a:pt x="1215429" y="1014676"/>
                  <a:pt x="1233889" y="950067"/>
                </a:cubicBezTo>
                <a:cubicBezTo>
                  <a:pt x="1267193" y="833505"/>
                  <a:pt x="1214572" y="997001"/>
                  <a:pt x="1266939" y="839898"/>
                </a:cubicBezTo>
                <a:lnTo>
                  <a:pt x="1277956" y="806847"/>
                </a:lnTo>
                <a:cubicBezTo>
                  <a:pt x="1293444" y="682943"/>
                  <a:pt x="1303694" y="641786"/>
                  <a:pt x="1277956" y="487358"/>
                </a:cubicBezTo>
                <a:cubicBezTo>
                  <a:pt x="1275395" y="471990"/>
                  <a:pt x="1254880" y="466277"/>
                  <a:pt x="1244906" y="454308"/>
                </a:cubicBezTo>
                <a:cubicBezTo>
                  <a:pt x="1236429" y="444136"/>
                  <a:pt x="1231349" y="431429"/>
                  <a:pt x="1222872" y="421257"/>
                </a:cubicBezTo>
                <a:cubicBezTo>
                  <a:pt x="1212898" y="409288"/>
                  <a:pt x="1199795" y="400175"/>
                  <a:pt x="1189821" y="388206"/>
                </a:cubicBezTo>
                <a:cubicBezTo>
                  <a:pt x="1181345" y="378034"/>
                  <a:pt x="1177752" y="363875"/>
                  <a:pt x="1167788" y="355156"/>
                </a:cubicBezTo>
                <a:cubicBezTo>
                  <a:pt x="1167783" y="355152"/>
                  <a:pt x="1085164" y="300074"/>
                  <a:pt x="1068636" y="289055"/>
                </a:cubicBezTo>
                <a:cubicBezTo>
                  <a:pt x="1057619" y="281710"/>
                  <a:pt x="1048146" y="271208"/>
                  <a:pt x="1035585" y="267021"/>
                </a:cubicBezTo>
                <a:cubicBezTo>
                  <a:pt x="1001394" y="255624"/>
                  <a:pt x="992501" y="254390"/>
                  <a:pt x="958467" y="233970"/>
                </a:cubicBezTo>
                <a:cubicBezTo>
                  <a:pt x="935760" y="220346"/>
                  <a:pt x="914400" y="204592"/>
                  <a:pt x="892366" y="189903"/>
                </a:cubicBezTo>
                <a:cubicBezTo>
                  <a:pt x="881349" y="182558"/>
                  <a:pt x="871876" y="172056"/>
                  <a:pt x="859315" y="167869"/>
                </a:cubicBezTo>
                <a:cubicBezTo>
                  <a:pt x="848298" y="164197"/>
                  <a:pt x="836416" y="162492"/>
                  <a:pt x="826265" y="156852"/>
                </a:cubicBezTo>
                <a:cubicBezTo>
                  <a:pt x="803116" y="143992"/>
                  <a:pt x="782198" y="127474"/>
                  <a:pt x="760164" y="112785"/>
                </a:cubicBezTo>
                <a:cubicBezTo>
                  <a:pt x="749147" y="105440"/>
                  <a:pt x="739674" y="94938"/>
                  <a:pt x="727113" y="90751"/>
                </a:cubicBezTo>
                <a:lnTo>
                  <a:pt x="561860" y="35667"/>
                </a:lnTo>
                <a:lnTo>
                  <a:pt x="528809" y="24650"/>
                </a:lnTo>
                <a:cubicBezTo>
                  <a:pt x="517792" y="20978"/>
                  <a:pt x="507025" y="16449"/>
                  <a:pt x="495759" y="13633"/>
                </a:cubicBezTo>
                <a:cubicBezTo>
                  <a:pt x="481070" y="9961"/>
                  <a:pt x="466794" y="3695"/>
                  <a:pt x="451691" y="2616"/>
                </a:cubicBezTo>
                <a:cubicBezTo>
                  <a:pt x="415062" y="0"/>
                  <a:pt x="414968" y="8124"/>
                  <a:pt x="385590" y="13633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288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622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396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00400" y="4114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3810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905000" y="3733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288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3528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288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676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004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288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528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0574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622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48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2667000" y="3124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1828800" y="3048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008141" y="3630659"/>
            <a:ext cx="315959" cy="217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2819400" y="3962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867400" y="2971800"/>
            <a:ext cx="685800" cy="685800"/>
          </a:xfrm>
          <a:custGeom>
            <a:avLst/>
            <a:gdLst>
              <a:gd name="connsiteX0" fmla="*/ 385590 w 1303694"/>
              <a:gd name="connsiteY0" fmla="*/ 13633 h 1130238"/>
              <a:gd name="connsiteX1" fmla="*/ 275421 w 1303694"/>
              <a:gd name="connsiteY1" fmla="*/ 35667 h 1130238"/>
              <a:gd name="connsiteX2" fmla="*/ 187286 w 1303694"/>
              <a:gd name="connsiteY2" fmla="*/ 57700 h 1130238"/>
              <a:gd name="connsiteX3" fmla="*/ 154236 w 1303694"/>
              <a:gd name="connsiteY3" fmla="*/ 68717 h 1130238"/>
              <a:gd name="connsiteX4" fmla="*/ 88135 w 1303694"/>
              <a:gd name="connsiteY4" fmla="*/ 101768 h 1130238"/>
              <a:gd name="connsiteX5" fmla="*/ 66101 w 1303694"/>
              <a:gd name="connsiteY5" fmla="*/ 134818 h 1130238"/>
              <a:gd name="connsiteX6" fmla="*/ 11017 w 1303694"/>
              <a:gd name="connsiteY6" fmla="*/ 377190 h 1130238"/>
              <a:gd name="connsiteX7" fmla="*/ 0 w 1303694"/>
              <a:gd name="connsiteY7" fmla="*/ 421257 h 1130238"/>
              <a:gd name="connsiteX8" fmla="*/ 11017 w 1303694"/>
              <a:gd name="connsiteY8" fmla="*/ 608544 h 1130238"/>
              <a:gd name="connsiteX9" fmla="*/ 22033 w 1303694"/>
              <a:gd name="connsiteY9" fmla="*/ 641594 h 1130238"/>
              <a:gd name="connsiteX10" fmla="*/ 88135 w 1303694"/>
              <a:gd name="connsiteY10" fmla="*/ 707696 h 1130238"/>
              <a:gd name="connsiteX11" fmla="*/ 132202 w 1303694"/>
              <a:gd name="connsiteY11" fmla="*/ 751763 h 1130238"/>
              <a:gd name="connsiteX12" fmla="*/ 176270 w 1303694"/>
              <a:gd name="connsiteY12" fmla="*/ 795830 h 1130238"/>
              <a:gd name="connsiteX13" fmla="*/ 209320 w 1303694"/>
              <a:gd name="connsiteY13" fmla="*/ 817864 h 1130238"/>
              <a:gd name="connsiteX14" fmla="*/ 286438 w 1303694"/>
              <a:gd name="connsiteY14" fmla="*/ 894982 h 1130238"/>
              <a:gd name="connsiteX15" fmla="*/ 374573 w 1303694"/>
              <a:gd name="connsiteY15" fmla="*/ 972100 h 1130238"/>
              <a:gd name="connsiteX16" fmla="*/ 407624 w 1303694"/>
              <a:gd name="connsiteY16" fmla="*/ 994134 h 1130238"/>
              <a:gd name="connsiteX17" fmla="*/ 517792 w 1303694"/>
              <a:gd name="connsiteY17" fmla="*/ 1071252 h 1130238"/>
              <a:gd name="connsiteX18" fmla="*/ 826265 w 1303694"/>
              <a:gd name="connsiteY18" fmla="*/ 1093286 h 1130238"/>
              <a:gd name="connsiteX19" fmla="*/ 881349 w 1303694"/>
              <a:gd name="connsiteY19" fmla="*/ 1104303 h 1130238"/>
              <a:gd name="connsiteX20" fmla="*/ 1057619 w 1303694"/>
              <a:gd name="connsiteY20" fmla="*/ 1126336 h 1130238"/>
              <a:gd name="connsiteX21" fmla="*/ 1145754 w 1303694"/>
              <a:gd name="connsiteY21" fmla="*/ 1115320 h 1130238"/>
              <a:gd name="connsiteX22" fmla="*/ 1200838 w 1303694"/>
              <a:gd name="connsiteY22" fmla="*/ 1016168 h 1130238"/>
              <a:gd name="connsiteX23" fmla="*/ 1233889 w 1303694"/>
              <a:gd name="connsiteY23" fmla="*/ 950067 h 1130238"/>
              <a:gd name="connsiteX24" fmla="*/ 1266939 w 1303694"/>
              <a:gd name="connsiteY24" fmla="*/ 839898 h 1130238"/>
              <a:gd name="connsiteX25" fmla="*/ 1277956 w 1303694"/>
              <a:gd name="connsiteY25" fmla="*/ 806847 h 1130238"/>
              <a:gd name="connsiteX26" fmla="*/ 1277956 w 1303694"/>
              <a:gd name="connsiteY26" fmla="*/ 487358 h 1130238"/>
              <a:gd name="connsiteX27" fmla="*/ 1244906 w 1303694"/>
              <a:gd name="connsiteY27" fmla="*/ 454308 h 1130238"/>
              <a:gd name="connsiteX28" fmla="*/ 1222872 w 1303694"/>
              <a:gd name="connsiteY28" fmla="*/ 421257 h 1130238"/>
              <a:gd name="connsiteX29" fmla="*/ 1189821 w 1303694"/>
              <a:gd name="connsiteY29" fmla="*/ 388206 h 1130238"/>
              <a:gd name="connsiteX30" fmla="*/ 1167788 w 1303694"/>
              <a:gd name="connsiteY30" fmla="*/ 355156 h 1130238"/>
              <a:gd name="connsiteX31" fmla="*/ 1068636 w 1303694"/>
              <a:gd name="connsiteY31" fmla="*/ 289055 h 1130238"/>
              <a:gd name="connsiteX32" fmla="*/ 1035585 w 1303694"/>
              <a:gd name="connsiteY32" fmla="*/ 267021 h 1130238"/>
              <a:gd name="connsiteX33" fmla="*/ 958467 w 1303694"/>
              <a:gd name="connsiteY33" fmla="*/ 233970 h 1130238"/>
              <a:gd name="connsiteX34" fmla="*/ 892366 w 1303694"/>
              <a:gd name="connsiteY34" fmla="*/ 189903 h 1130238"/>
              <a:gd name="connsiteX35" fmla="*/ 859315 w 1303694"/>
              <a:gd name="connsiteY35" fmla="*/ 167869 h 1130238"/>
              <a:gd name="connsiteX36" fmla="*/ 826265 w 1303694"/>
              <a:gd name="connsiteY36" fmla="*/ 156852 h 1130238"/>
              <a:gd name="connsiteX37" fmla="*/ 760164 w 1303694"/>
              <a:gd name="connsiteY37" fmla="*/ 112785 h 1130238"/>
              <a:gd name="connsiteX38" fmla="*/ 727113 w 1303694"/>
              <a:gd name="connsiteY38" fmla="*/ 90751 h 1130238"/>
              <a:gd name="connsiteX39" fmla="*/ 561860 w 1303694"/>
              <a:gd name="connsiteY39" fmla="*/ 35667 h 1130238"/>
              <a:gd name="connsiteX40" fmla="*/ 528809 w 1303694"/>
              <a:gd name="connsiteY40" fmla="*/ 24650 h 1130238"/>
              <a:gd name="connsiteX41" fmla="*/ 495759 w 1303694"/>
              <a:gd name="connsiteY41" fmla="*/ 13633 h 1130238"/>
              <a:gd name="connsiteX42" fmla="*/ 451691 w 1303694"/>
              <a:gd name="connsiteY42" fmla="*/ 2616 h 1130238"/>
              <a:gd name="connsiteX43" fmla="*/ 385590 w 1303694"/>
              <a:gd name="connsiteY43" fmla="*/ 13633 h 113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03694" h="1130238">
                <a:moveTo>
                  <a:pt x="385590" y="13633"/>
                </a:moveTo>
                <a:cubicBezTo>
                  <a:pt x="356212" y="19142"/>
                  <a:pt x="360031" y="12592"/>
                  <a:pt x="275421" y="35667"/>
                </a:cubicBezTo>
                <a:cubicBezTo>
                  <a:pt x="246206" y="43635"/>
                  <a:pt x="216014" y="48124"/>
                  <a:pt x="187286" y="57700"/>
                </a:cubicBezTo>
                <a:cubicBezTo>
                  <a:pt x="176269" y="61372"/>
                  <a:pt x="164623" y="63524"/>
                  <a:pt x="154236" y="68717"/>
                </a:cubicBezTo>
                <a:cubicBezTo>
                  <a:pt x="68811" y="111430"/>
                  <a:pt x="171206" y="74077"/>
                  <a:pt x="88135" y="101768"/>
                </a:cubicBezTo>
                <a:cubicBezTo>
                  <a:pt x="80790" y="112785"/>
                  <a:pt x="71479" y="122719"/>
                  <a:pt x="66101" y="134818"/>
                </a:cubicBezTo>
                <a:cubicBezTo>
                  <a:pt x="34570" y="205763"/>
                  <a:pt x="24135" y="311598"/>
                  <a:pt x="11017" y="377190"/>
                </a:cubicBezTo>
                <a:cubicBezTo>
                  <a:pt x="8048" y="392037"/>
                  <a:pt x="3672" y="406568"/>
                  <a:pt x="0" y="421257"/>
                </a:cubicBezTo>
                <a:cubicBezTo>
                  <a:pt x="3672" y="483686"/>
                  <a:pt x="4795" y="546317"/>
                  <a:pt x="11017" y="608544"/>
                </a:cubicBezTo>
                <a:cubicBezTo>
                  <a:pt x="12172" y="620099"/>
                  <a:pt x="14904" y="632428"/>
                  <a:pt x="22033" y="641594"/>
                </a:cubicBezTo>
                <a:cubicBezTo>
                  <a:pt x="41164" y="666191"/>
                  <a:pt x="66101" y="685662"/>
                  <a:pt x="88135" y="707696"/>
                </a:cubicBezTo>
                <a:lnTo>
                  <a:pt x="132202" y="751763"/>
                </a:lnTo>
                <a:cubicBezTo>
                  <a:pt x="146891" y="766452"/>
                  <a:pt x="158985" y="784307"/>
                  <a:pt x="176270" y="795830"/>
                </a:cubicBezTo>
                <a:cubicBezTo>
                  <a:pt x="187287" y="803175"/>
                  <a:pt x="199478" y="809007"/>
                  <a:pt x="209320" y="817864"/>
                </a:cubicBezTo>
                <a:cubicBezTo>
                  <a:pt x="236341" y="842184"/>
                  <a:pt x="257355" y="873170"/>
                  <a:pt x="286438" y="894982"/>
                </a:cubicBezTo>
                <a:cubicBezTo>
                  <a:pt x="414363" y="990926"/>
                  <a:pt x="241452" y="857997"/>
                  <a:pt x="374573" y="972100"/>
                </a:cubicBezTo>
                <a:cubicBezTo>
                  <a:pt x="384626" y="980717"/>
                  <a:pt x="396850" y="986438"/>
                  <a:pt x="407624" y="994134"/>
                </a:cubicBezTo>
                <a:cubicBezTo>
                  <a:pt x="425232" y="1006711"/>
                  <a:pt x="505126" y="1069443"/>
                  <a:pt x="517792" y="1071252"/>
                </a:cubicBezTo>
                <a:cubicBezTo>
                  <a:pt x="671340" y="1093187"/>
                  <a:pt x="568973" y="1081034"/>
                  <a:pt x="826265" y="1093286"/>
                </a:cubicBezTo>
                <a:cubicBezTo>
                  <a:pt x="844626" y="1096958"/>
                  <a:pt x="862879" y="1101225"/>
                  <a:pt x="881349" y="1104303"/>
                </a:cubicBezTo>
                <a:cubicBezTo>
                  <a:pt x="944236" y="1114784"/>
                  <a:pt x="993041" y="1119161"/>
                  <a:pt x="1057619" y="1126336"/>
                </a:cubicBezTo>
                <a:cubicBezTo>
                  <a:pt x="1086997" y="1122664"/>
                  <a:pt x="1120180" y="1130238"/>
                  <a:pt x="1145754" y="1115320"/>
                </a:cubicBezTo>
                <a:cubicBezTo>
                  <a:pt x="1194792" y="1086715"/>
                  <a:pt x="1182092" y="1053660"/>
                  <a:pt x="1200838" y="1016168"/>
                </a:cubicBezTo>
                <a:cubicBezTo>
                  <a:pt x="1233026" y="951794"/>
                  <a:pt x="1215429" y="1014676"/>
                  <a:pt x="1233889" y="950067"/>
                </a:cubicBezTo>
                <a:cubicBezTo>
                  <a:pt x="1267193" y="833505"/>
                  <a:pt x="1214572" y="997001"/>
                  <a:pt x="1266939" y="839898"/>
                </a:cubicBezTo>
                <a:lnTo>
                  <a:pt x="1277956" y="806847"/>
                </a:lnTo>
                <a:cubicBezTo>
                  <a:pt x="1293444" y="682943"/>
                  <a:pt x="1303694" y="641786"/>
                  <a:pt x="1277956" y="487358"/>
                </a:cubicBezTo>
                <a:cubicBezTo>
                  <a:pt x="1275395" y="471990"/>
                  <a:pt x="1254880" y="466277"/>
                  <a:pt x="1244906" y="454308"/>
                </a:cubicBezTo>
                <a:cubicBezTo>
                  <a:pt x="1236429" y="444136"/>
                  <a:pt x="1231349" y="431429"/>
                  <a:pt x="1222872" y="421257"/>
                </a:cubicBezTo>
                <a:cubicBezTo>
                  <a:pt x="1212898" y="409288"/>
                  <a:pt x="1199795" y="400175"/>
                  <a:pt x="1189821" y="388206"/>
                </a:cubicBezTo>
                <a:cubicBezTo>
                  <a:pt x="1181345" y="378034"/>
                  <a:pt x="1177752" y="363875"/>
                  <a:pt x="1167788" y="355156"/>
                </a:cubicBezTo>
                <a:cubicBezTo>
                  <a:pt x="1167783" y="355152"/>
                  <a:pt x="1085164" y="300074"/>
                  <a:pt x="1068636" y="289055"/>
                </a:cubicBezTo>
                <a:cubicBezTo>
                  <a:pt x="1057619" y="281710"/>
                  <a:pt x="1048146" y="271208"/>
                  <a:pt x="1035585" y="267021"/>
                </a:cubicBezTo>
                <a:cubicBezTo>
                  <a:pt x="1001394" y="255624"/>
                  <a:pt x="992501" y="254390"/>
                  <a:pt x="958467" y="233970"/>
                </a:cubicBezTo>
                <a:cubicBezTo>
                  <a:pt x="935760" y="220346"/>
                  <a:pt x="914400" y="204592"/>
                  <a:pt x="892366" y="189903"/>
                </a:cubicBezTo>
                <a:cubicBezTo>
                  <a:pt x="881349" y="182558"/>
                  <a:pt x="871876" y="172056"/>
                  <a:pt x="859315" y="167869"/>
                </a:cubicBezTo>
                <a:cubicBezTo>
                  <a:pt x="848298" y="164197"/>
                  <a:pt x="836416" y="162492"/>
                  <a:pt x="826265" y="156852"/>
                </a:cubicBezTo>
                <a:cubicBezTo>
                  <a:pt x="803116" y="143992"/>
                  <a:pt x="782198" y="127474"/>
                  <a:pt x="760164" y="112785"/>
                </a:cubicBezTo>
                <a:cubicBezTo>
                  <a:pt x="749147" y="105440"/>
                  <a:pt x="739674" y="94938"/>
                  <a:pt x="727113" y="90751"/>
                </a:cubicBezTo>
                <a:lnTo>
                  <a:pt x="561860" y="35667"/>
                </a:lnTo>
                <a:lnTo>
                  <a:pt x="528809" y="24650"/>
                </a:lnTo>
                <a:cubicBezTo>
                  <a:pt x="517792" y="20978"/>
                  <a:pt x="507025" y="16449"/>
                  <a:pt x="495759" y="13633"/>
                </a:cubicBezTo>
                <a:cubicBezTo>
                  <a:pt x="481070" y="9961"/>
                  <a:pt x="466794" y="3695"/>
                  <a:pt x="451691" y="2616"/>
                </a:cubicBezTo>
                <a:cubicBezTo>
                  <a:pt x="415062" y="0"/>
                  <a:pt x="414968" y="8124"/>
                  <a:pt x="385590" y="13633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62031" y="31139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2484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452431" y="24281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985831" y="40283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443031" y="41045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33431" y="37997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824031" y="39521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6294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150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5626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90631" y="38759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0104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52431" y="37235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00031" y="30377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008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7056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88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76431" y="31901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2484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6388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9436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671631" y="27329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371600" y="4800600"/>
            <a:ext cx="587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 Flows OUT				Cell Shrinks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1938969" y="2905837"/>
            <a:ext cx="1303694" cy="1130238"/>
          </a:xfrm>
          <a:custGeom>
            <a:avLst/>
            <a:gdLst>
              <a:gd name="connsiteX0" fmla="*/ 385590 w 1303694"/>
              <a:gd name="connsiteY0" fmla="*/ 13633 h 1130238"/>
              <a:gd name="connsiteX1" fmla="*/ 275421 w 1303694"/>
              <a:gd name="connsiteY1" fmla="*/ 35667 h 1130238"/>
              <a:gd name="connsiteX2" fmla="*/ 187286 w 1303694"/>
              <a:gd name="connsiteY2" fmla="*/ 57700 h 1130238"/>
              <a:gd name="connsiteX3" fmla="*/ 154236 w 1303694"/>
              <a:gd name="connsiteY3" fmla="*/ 68717 h 1130238"/>
              <a:gd name="connsiteX4" fmla="*/ 88135 w 1303694"/>
              <a:gd name="connsiteY4" fmla="*/ 101768 h 1130238"/>
              <a:gd name="connsiteX5" fmla="*/ 66101 w 1303694"/>
              <a:gd name="connsiteY5" fmla="*/ 134818 h 1130238"/>
              <a:gd name="connsiteX6" fmla="*/ 11017 w 1303694"/>
              <a:gd name="connsiteY6" fmla="*/ 377190 h 1130238"/>
              <a:gd name="connsiteX7" fmla="*/ 0 w 1303694"/>
              <a:gd name="connsiteY7" fmla="*/ 421257 h 1130238"/>
              <a:gd name="connsiteX8" fmla="*/ 11017 w 1303694"/>
              <a:gd name="connsiteY8" fmla="*/ 608544 h 1130238"/>
              <a:gd name="connsiteX9" fmla="*/ 22033 w 1303694"/>
              <a:gd name="connsiteY9" fmla="*/ 641594 h 1130238"/>
              <a:gd name="connsiteX10" fmla="*/ 88135 w 1303694"/>
              <a:gd name="connsiteY10" fmla="*/ 707696 h 1130238"/>
              <a:gd name="connsiteX11" fmla="*/ 132202 w 1303694"/>
              <a:gd name="connsiteY11" fmla="*/ 751763 h 1130238"/>
              <a:gd name="connsiteX12" fmla="*/ 176270 w 1303694"/>
              <a:gd name="connsiteY12" fmla="*/ 795830 h 1130238"/>
              <a:gd name="connsiteX13" fmla="*/ 209320 w 1303694"/>
              <a:gd name="connsiteY13" fmla="*/ 817864 h 1130238"/>
              <a:gd name="connsiteX14" fmla="*/ 286438 w 1303694"/>
              <a:gd name="connsiteY14" fmla="*/ 894982 h 1130238"/>
              <a:gd name="connsiteX15" fmla="*/ 374573 w 1303694"/>
              <a:gd name="connsiteY15" fmla="*/ 972100 h 1130238"/>
              <a:gd name="connsiteX16" fmla="*/ 407624 w 1303694"/>
              <a:gd name="connsiteY16" fmla="*/ 994134 h 1130238"/>
              <a:gd name="connsiteX17" fmla="*/ 517792 w 1303694"/>
              <a:gd name="connsiteY17" fmla="*/ 1071252 h 1130238"/>
              <a:gd name="connsiteX18" fmla="*/ 826265 w 1303694"/>
              <a:gd name="connsiteY18" fmla="*/ 1093286 h 1130238"/>
              <a:gd name="connsiteX19" fmla="*/ 881349 w 1303694"/>
              <a:gd name="connsiteY19" fmla="*/ 1104303 h 1130238"/>
              <a:gd name="connsiteX20" fmla="*/ 1057619 w 1303694"/>
              <a:gd name="connsiteY20" fmla="*/ 1126336 h 1130238"/>
              <a:gd name="connsiteX21" fmla="*/ 1145754 w 1303694"/>
              <a:gd name="connsiteY21" fmla="*/ 1115320 h 1130238"/>
              <a:gd name="connsiteX22" fmla="*/ 1200838 w 1303694"/>
              <a:gd name="connsiteY22" fmla="*/ 1016168 h 1130238"/>
              <a:gd name="connsiteX23" fmla="*/ 1233889 w 1303694"/>
              <a:gd name="connsiteY23" fmla="*/ 950067 h 1130238"/>
              <a:gd name="connsiteX24" fmla="*/ 1266939 w 1303694"/>
              <a:gd name="connsiteY24" fmla="*/ 839898 h 1130238"/>
              <a:gd name="connsiteX25" fmla="*/ 1277956 w 1303694"/>
              <a:gd name="connsiteY25" fmla="*/ 806847 h 1130238"/>
              <a:gd name="connsiteX26" fmla="*/ 1277956 w 1303694"/>
              <a:gd name="connsiteY26" fmla="*/ 487358 h 1130238"/>
              <a:gd name="connsiteX27" fmla="*/ 1244906 w 1303694"/>
              <a:gd name="connsiteY27" fmla="*/ 454308 h 1130238"/>
              <a:gd name="connsiteX28" fmla="*/ 1222872 w 1303694"/>
              <a:gd name="connsiteY28" fmla="*/ 421257 h 1130238"/>
              <a:gd name="connsiteX29" fmla="*/ 1189821 w 1303694"/>
              <a:gd name="connsiteY29" fmla="*/ 388206 h 1130238"/>
              <a:gd name="connsiteX30" fmla="*/ 1167788 w 1303694"/>
              <a:gd name="connsiteY30" fmla="*/ 355156 h 1130238"/>
              <a:gd name="connsiteX31" fmla="*/ 1068636 w 1303694"/>
              <a:gd name="connsiteY31" fmla="*/ 289055 h 1130238"/>
              <a:gd name="connsiteX32" fmla="*/ 1035585 w 1303694"/>
              <a:gd name="connsiteY32" fmla="*/ 267021 h 1130238"/>
              <a:gd name="connsiteX33" fmla="*/ 958467 w 1303694"/>
              <a:gd name="connsiteY33" fmla="*/ 233970 h 1130238"/>
              <a:gd name="connsiteX34" fmla="*/ 892366 w 1303694"/>
              <a:gd name="connsiteY34" fmla="*/ 189903 h 1130238"/>
              <a:gd name="connsiteX35" fmla="*/ 859315 w 1303694"/>
              <a:gd name="connsiteY35" fmla="*/ 167869 h 1130238"/>
              <a:gd name="connsiteX36" fmla="*/ 826265 w 1303694"/>
              <a:gd name="connsiteY36" fmla="*/ 156852 h 1130238"/>
              <a:gd name="connsiteX37" fmla="*/ 760164 w 1303694"/>
              <a:gd name="connsiteY37" fmla="*/ 112785 h 1130238"/>
              <a:gd name="connsiteX38" fmla="*/ 727113 w 1303694"/>
              <a:gd name="connsiteY38" fmla="*/ 90751 h 1130238"/>
              <a:gd name="connsiteX39" fmla="*/ 561860 w 1303694"/>
              <a:gd name="connsiteY39" fmla="*/ 35667 h 1130238"/>
              <a:gd name="connsiteX40" fmla="*/ 528809 w 1303694"/>
              <a:gd name="connsiteY40" fmla="*/ 24650 h 1130238"/>
              <a:gd name="connsiteX41" fmla="*/ 495759 w 1303694"/>
              <a:gd name="connsiteY41" fmla="*/ 13633 h 1130238"/>
              <a:gd name="connsiteX42" fmla="*/ 451691 w 1303694"/>
              <a:gd name="connsiteY42" fmla="*/ 2616 h 1130238"/>
              <a:gd name="connsiteX43" fmla="*/ 385590 w 1303694"/>
              <a:gd name="connsiteY43" fmla="*/ 13633 h 113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03694" h="1130238">
                <a:moveTo>
                  <a:pt x="385590" y="13633"/>
                </a:moveTo>
                <a:cubicBezTo>
                  <a:pt x="356212" y="19142"/>
                  <a:pt x="360031" y="12592"/>
                  <a:pt x="275421" y="35667"/>
                </a:cubicBezTo>
                <a:cubicBezTo>
                  <a:pt x="246206" y="43635"/>
                  <a:pt x="216014" y="48124"/>
                  <a:pt x="187286" y="57700"/>
                </a:cubicBezTo>
                <a:cubicBezTo>
                  <a:pt x="176269" y="61372"/>
                  <a:pt x="164623" y="63524"/>
                  <a:pt x="154236" y="68717"/>
                </a:cubicBezTo>
                <a:cubicBezTo>
                  <a:pt x="68811" y="111430"/>
                  <a:pt x="171206" y="74077"/>
                  <a:pt x="88135" y="101768"/>
                </a:cubicBezTo>
                <a:cubicBezTo>
                  <a:pt x="80790" y="112785"/>
                  <a:pt x="71479" y="122719"/>
                  <a:pt x="66101" y="134818"/>
                </a:cubicBezTo>
                <a:cubicBezTo>
                  <a:pt x="34570" y="205763"/>
                  <a:pt x="24135" y="311598"/>
                  <a:pt x="11017" y="377190"/>
                </a:cubicBezTo>
                <a:cubicBezTo>
                  <a:pt x="8048" y="392037"/>
                  <a:pt x="3672" y="406568"/>
                  <a:pt x="0" y="421257"/>
                </a:cubicBezTo>
                <a:cubicBezTo>
                  <a:pt x="3672" y="483686"/>
                  <a:pt x="4795" y="546317"/>
                  <a:pt x="11017" y="608544"/>
                </a:cubicBezTo>
                <a:cubicBezTo>
                  <a:pt x="12172" y="620099"/>
                  <a:pt x="14904" y="632428"/>
                  <a:pt x="22033" y="641594"/>
                </a:cubicBezTo>
                <a:cubicBezTo>
                  <a:pt x="41164" y="666191"/>
                  <a:pt x="66101" y="685662"/>
                  <a:pt x="88135" y="707696"/>
                </a:cubicBezTo>
                <a:lnTo>
                  <a:pt x="132202" y="751763"/>
                </a:lnTo>
                <a:cubicBezTo>
                  <a:pt x="146891" y="766452"/>
                  <a:pt x="158985" y="784307"/>
                  <a:pt x="176270" y="795830"/>
                </a:cubicBezTo>
                <a:cubicBezTo>
                  <a:pt x="187287" y="803175"/>
                  <a:pt x="199478" y="809007"/>
                  <a:pt x="209320" y="817864"/>
                </a:cubicBezTo>
                <a:cubicBezTo>
                  <a:pt x="236341" y="842184"/>
                  <a:pt x="257355" y="873170"/>
                  <a:pt x="286438" y="894982"/>
                </a:cubicBezTo>
                <a:cubicBezTo>
                  <a:pt x="414363" y="990926"/>
                  <a:pt x="241452" y="857997"/>
                  <a:pt x="374573" y="972100"/>
                </a:cubicBezTo>
                <a:cubicBezTo>
                  <a:pt x="384626" y="980717"/>
                  <a:pt x="396850" y="986438"/>
                  <a:pt x="407624" y="994134"/>
                </a:cubicBezTo>
                <a:cubicBezTo>
                  <a:pt x="425232" y="1006711"/>
                  <a:pt x="505126" y="1069443"/>
                  <a:pt x="517792" y="1071252"/>
                </a:cubicBezTo>
                <a:cubicBezTo>
                  <a:pt x="671340" y="1093187"/>
                  <a:pt x="568973" y="1081034"/>
                  <a:pt x="826265" y="1093286"/>
                </a:cubicBezTo>
                <a:cubicBezTo>
                  <a:pt x="844626" y="1096958"/>
                  <a:pt x="862879" y="1101225"/>
                  <a:pt x="881349" y="1104303"/>
                </a:cubicBezTo>
                <a:cubicBezTo>
                  <a:pt x="944236" y="1114784"/>
                  <a:pt x="993041" y="1119161"/>
                  <a:pt x="1057619" y="1126336"/>
                </a:cubicBezTo>
                <a:cubicBezTo>
                  <a:pt x="1086997" y="1122664"/>
                  <a:pt x="1120180" y="1130238"/>
                  <a:pt x="1145754" y="1115320"/>
                </a:cubicBezTo>
                <a:cubicBezTo>
                  <a:pt x="1194792" y="1086715"/>
                  <a:pt x="1182092" y="1053660"/>
                  <a:pt x="1200838" y="1016168"/>
                </a:cubicBezTo>
                <a:cubicBezTo>
                  <a:pt x="1233026" y="951794"/>
                  <a:pt x="1215429" y="1014676"/>
                  <a:pt x="1233889" y="950067"/>
                </a:cubicBezTo>
                <a:cubicBezTo>
                  <a:pt x="1267193" y="833505"/>
                  <a:pt x="1214572" y="997001"/>
                  <a:pt x="1266939" y="839898"/>
                </a:cubicBezTo>
                <a:lnTo>
                  <a:pt x="1277956" y="806847"/>
                </a:lnTo>
                <a:cubicBezTo>
                  <a:pt x="1293444" y="682943"/>
                  <a:pt x="1303694" y="641786"/>
                  <a:pt x="1277956" y="487358"/>
                </a:cubicBezTo>
                <a:cubicBezTo>
                  <a:pt x="1275395" y="471990"/>
                  <a:pt x="1254880" y="466277"/>
                  <a:pt x="1244906" y="454308"/>
                </a:cubicBezTo>
                <a:cubicBezTo>
                  <a:pt x="1236429" y="444136"/>
                  <a:pt x="1231349" y="431429"/>
                  <a:pt x="1222872" y="421257"/>
                </a:cubicBezTo>
                <a:cubicBezTo>
                  <a:pt x="1212898" y="409288"/>
                  <a:pt x="1199795" y="400175"/>
                  <a:pt x="1189821" y="388206"/>
                </a:cubicBezTo>
                <a:cubicBezTo>
                  <a:pt x="1181345" y="378034"/>
                  <a:pt x="1177752" y="363875"/>
                  <a:pt x="1167788" y="355156"/>
                </a:cubicBezTo>
                <a:cubicBezTo>
                  <a:pt x="1167783" y="355152"/>
                  <a:pt x="1085164" y="300074"/>
                  <a:pt x="1068636" y="289055"/>
                </a:cubicBezTo>
                <a:cubicBezTo>
                  <a:pt x="1057619" y="281710"/>
                  <a:pt x="1048146" y="271208"/>
                  <a:pt x="1035585" y="267021"/>
                </a:cubicBezTo>
                <a:cubicBezTo>
                  <a:pt x="1001394" y="255624"/>
                  <a:pt x="992501" y="254390"/>
                  <a:pt x="958467" y="233970"/>
                </a:cubicBezTo>
                <a:cubicBezTo>
                  <a:pt x="935760" y="220346"/>
                  <a:pt x="914400" y="204592"/>
                  <a:pt x="892366" y="189903"/>
                </a:cubicBezTo>
                <a:cubicBezTo>
                  <a:pt x="881349" y="182558"/>
                  <a:pt x="871876" y="172056"/>
                  <a:pt x="859315" y="167869"/>
                </a:cubicBezTo>
                <a:cubicBezTo>
                  <a:pt x="848298" y="164197"/>
                  <a:pt x="836416" y="162492"/>
                  <a:pt x="826265" y="156852"/>
                </a:cubicBezTo>
                <a:cubicBezTo>
                  <a:pt x="803116" y="143992"/>
                  <a:pt x="782198" y="127474"/>
                  <a:pt x="760164" y="112785"/>
                </a:cubicBezTo>
                <a:cubicBezTo>
                  <a:pt x="749147" y="105440"/>
                  <a:pt x="739674" y="94938"/>
                  <a:pt x="727113" y="90751"/>
                </a:cubicBezTo>
                <a:lnTo>
                  <a:pt x="561860" y="35667"/>
                </a:lnTo>
                <a:lnTo>
                  <a:pt x="528809" y="24650"/>
                </a:lnTo>
                <a:cubicBezTo>
                  <a:pt x="517792" y="20978"/>
                  <a:pt x="507025" y="16449"/>
                  <a:pt x="495759" y="13633"/>
                </a:cubicBezTo>
                <a:cubicBezTo>
                  <a:pt x="481070" y="9961"/>
                  <a:pt x="466794" y="3695"/>
                  <a:pt x="451691" y="2616"/>
                </a:cubicBezTo>
                <a:cubicBezTo>
                  <a:pt x="415062" y="0"/>
                  <a:pt x="414968" y="8124"/>
                  <a:pt x="385590" y="13633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622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42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336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14600" y="3733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3810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76400" y="3810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098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956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2860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676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908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733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90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05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429000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0574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956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48000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 is there more water?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Which way will the water flow?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5908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362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6670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480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7432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1938969" y="2905837"/>
            <a:ext cx="1303694" cy="1130238"/>
          </a:xfrm>
          <a:custGeom>
            <a:avLst/>
            <a:gdLst>
              <a:gd name="connsiteX0" fmla="*/ 385590 w 1303694"/>
              <a:gd name="connsiteY0" fmla="*/ 13633 h 1130238"/>
              <a:gd name="connsiteX1" fmla="*/ 275421 w 1303694"/>
              <a:gd name="connsiteY1" fmla="*/ 35667 h 1130238"/>
              <a:gd name="connsiteX2" fmla="*/ 187286 w 1303694"/>
              <a:gd name="connsiteY2" fmla="*/ 57700 h 1130238"/>
              <a:gd name="connsiteX3" fmla="*/ 154236 w 1303694"/>
              <a:gd name="connsiteY3" fmla="*/ 68717 h 1130238"/>
              <a:gd name="connsiteX4" fmla="*/ 88135 w 1303694"/>
              <a:gd name="connsiteY4" fmla="*/ 101768 h 1130238"/>
              <a:gd name="connsiteX5" fmla="*/ 66101 w 1303694"/>
              <a:gd name="connsiteY5" fmla="*/ 134818 h 1130238"/>
              <a:gd name="connsiteX6" fmla="*/ 11017 w 1303694"/>
              <a:gd name="connsiteY6" fmla="*/ 377190 h 1130238"/>
              <a:gd name="connsiteX7" fmla="*/ 0 w 1303694"/>
              <a:gd name="connsiteY7" fmla="*/ 421257 h 1130238"/>
              <a:gd name="connsiteX8" fmla="*/ 11017 w 1303694"/>
              <a:gd name="connsiteY8" fmla="*/ 608544 h 1130238"/>
              <a:gd name="connsiteX9" fmla="*/ 22033 w 1303694"/>
              <a:gd name="connsiteY9" fmla="*/ 641594 h 1130238"/>
              <a:gd name="connsiteX10" fmla="*/ 88135 w 1303694"/>
              <a:gd name="connsiteY10" fmla="*/ 707696 h 1130238"/>
              <a:gd name="connsiteX11" fmla="*/ 132202 w 1303694"/>
              <a:gd name="connsiteY11" fmla="*/ 751763 h 1130238"/>
              <a:gd name="connsiteX12" fmla="*/ 176270 w 1303694"/>
              <a:gd name="connsiteY12" fmla="*/ 795830 h 1130238"/>
              <a:gd name="connsiteX13" fmla="*/ 209320 w 1303694"/>
              <a:gd name="connsiteY13" fmla="*/ 817864 h 1130238"/>
              <a:gd name="connsiteX14" fmla="*/ 286438 w 1303694"/>
              <a:gd name="connsiteY14" fmla="*/ 894982 h 1130238"/>
              <a:gd name="connsiteX15" fmla="*/ 374573 w 1303694"/>
              <a:gd name="connsiteY15" fmla="*/ 972100 h 1130238"/>
              <a:gd name="connsiteX16" fmla="*/ 407624 w 1303694"/>
              <a:gd name="connsiteY16" fmla="*/ 994134 h 1130238"/>
              <a:gd name="connsiteX17" fmla="*/ 517792 w 1303694"/>
              <a:gd name="connsiteY17" fmla="*/ 1071252 h 1130238"/>
              <a:gd name="connsiteX18" fmla="*/ 826265 w 1303694"/>
              <a:gd name="connsiteY18" fmla="*/ 1093286 h 1130238"/>
              <a:gd name="connsiteX19" fmla="*/ 881349 w 1303694"/>
              <a:gd name="connsiteY19" fmla="*/ 1104303 h 1130238"/>
              <a:gd name="connsiteX20" fmla="*/ 1057619 w 1303694"/>
              <a:gd name="connsiteY20" fmla="*/ 1126336 h 1130238"/>
              <a:gd name="connsiteX21" fmla="*/ 1145754 w 1303694"/>
              <a:gd name="connsiteY21" fmla="*/ 1115320 h 1130238"/>
              <a:gd name="connsiteX22" fmla="*/ 1200838 w 1303694"/>
              <a:gd name="connsiteY22" fmla="*/ 1016168 h 1130238"/>
              <a:gd name="connsiteX23" fmla="*/ 1233889 w 1303694"/>
              <a:gd name="connsiteY23" fmla="*/ 950067 h 1130238"/>
              <a:gd name="connsiteX24" fmla="*/ 1266939 w 1303694"/>
              <a:gd name="connsiteY24" fmla="*/ 839898 h 1130238"/>
              <a:gd name="connsiteX25" fmla="*/ 1277956 w 1303694"/>
              <a:gd name="connsiteY25" fmla="*/ 806847 h 1130238"/>
              <a:gd name="connsiteX26" fmla="*/ 1277956 w 1303694"/>
              <a:gd name="connsiteY26" fmla="*/ 487358 h 1130238"/>
              <a:gd name="connsiteX27" fmla="*/ 1244906 w 1303694"/>
              <a:gd name="connsiteY27" fmla="*/ 454308 h 1130238"/>
              <a:gd name="connsiteX28" fmla="*/ 1222872 w 1303694"/>
              <a:gd name="connsiteY28" fmla="*/ 421257 h 1130238"/>
              <a:gd name="connsiteX29" fmla="*/ 1189821 w 1303694"/>
              <a:gd name="connsiteY29" fmla="*/ 388206 h 1130238"/>
              <a:gd name="connsiteX30" fmla="*/ 1167788 w 1303694"/>
              <a:gd name="connsiteY30" fmla="*/ 355156 h 1130238"/>
              <a:gd name="connsiteX31" fmla="*/ 1068636 w 1303694"/>
              <a:gd name="connsiteY31" fmla="*/ 289055 h 1130238"/>
              <a:gd name="connsiteX32" fmla="*/ 1035585 w 1303694"/>
              <a:gd name="connsiteY32" fmla="*/ 267021 h 1130238"/>
              <a:gd name="connsiteX33" fmla="*/ 958467 w 1303694"/>
              <a:gd name="connsiteY33" fmla="*/ 233970 h 1130238"/>
              <a:gd name="connsiteX34" fmla="*/ 892366 w 1303694"/>
              <a:gd name="connsiteY34" fmla="*/ 189903 h 1130238"/>
              <a:gd name="connsiteX35" fmla="*/ 859315 w 1303694"/>
              <a:gd name="connsiteY35" fmla="*/ 167869 h 1130238"/>
              <a:gd name="connsiteX36" fmla="*/ 826265 w 1303694"/>
              <a:gd name="connsiteY36" fmla="*/ 156852 h 1130238"/>
              <a:gd name="connsiteX37" fmla="*/ 760164 w 1303694"/>
              <a:gd name="connsiteY37" fmla="*/ 112785 h 1130238"/>
              <a:gd name="connsiteX38" fmla="*/ 727113 w 1303694"/>
              <a:gd name="connsiteY38" fmla="*/ 90751 h 1130238"/>
              <a:gd name="connsiteX39" fmla="*/ 561860 w 1303694"/>
              <a:gd name="connsiteY39" fmla="*/ 35667 h 1130238"/>
              <a:gd name="connsiteX40" fmla="*/ 528809 w 1303694"/>
              <a:gd name="connsiteY40" fmla="*/ 24650 h 1130238"/>
              <a:gd name="connsiteX41" fmla="*/ 495759 w 1303694"/>
              <a:gd name="connsiteY41" fmla="*/ 13633 h 1130238"/>
              <a:gd name="connsiteX42" fmla="*/ 451691 w 1303694"/>
              <a:gd name="connsiteY42" fmla="*/ 2616 h 1130238"/>
              <a:gd name="connsiteX43" fmla="*/ 385590 w 1303694"/>
              <a:gd name="connsiteY43" fmla="*/ 13633 h 113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03694" h="1130238">
                <a:moveTo>
                  <a:pt x="385590" y="13633"/>
                </a:moveTo>
                <a:cubicBezTo>
                  <a:pt x="356212" y="19142"/>
                  <a:pt x="360031" y="12592"/>
                  <a:pt x="275421" y="35667"/>
                </a:cubicBezTo>
                <a:cubicBezTo>
                  <a:pt x="246206" y="43635"/>
                  <a:pt x="216014" y="48124"/>
                  <a:pt x="187286" y="57700"/>
                </a:cubicBezTo>
                <a:cubicBezTo>
                  <a:pt x="176269" y="61372"/>
                  <a:pt x="164623" y="63524"/>
                  <a:pt x="154236" y="68717"/>
                </a:cubicBezTo>
                <a:cubicBezTo>
                  <a:pt x="68811" y="111430"/>
                  <a:pt x="171206" y="74077"/>
                  <a:pt x="88135" y="101768"/>
                </a:cubicBezTo>
                <a:cubicBezTo>
                  <a:pt x="80790" y="112785"/>
                  <a:pt x="71479" y="122719"/>
                  <a:pt x="66101" y="134818"/>
                </a:cubicBezTo>
                <a:cubicBezTo>
                  <a:pt x="34570" y="205763"/>
                  <a:pt x="24135" y="311598"/>
                  <a:pt x="11017" y="377190"/>
                </a:cubicBezTo>
                <a:cubicBezTo>
                  <a:pt x="8048" y="392037"/>
                  <a:pt x="3672" y="406568"/>
                  <a:pt x="0" y="421257"/>
                </a:cubicBezTo>
                <a:cubicBezTo>
                  <a:pt x="3672" y="483686"/>
                  <a:pt x="4795" y="546317"/>
                  <a:pt x="11017" y="608544"/>
                </a:cubicBezTo>
                <a:cubicBezTo>
                  <a:pt x="12172" y="620099"/>
                  <a:pt x="14904" y="632428"/>
                  <a:pt x="22033" y="641594"/>
                </a:cubicBezTo>
                <a:cubicBezTo>
                  <a:pt x="41164" y="666191"/>
                  <a:pt x="66101" y="685662"/>
                  <a:pt x="88135" y="707696"/>
                </a:cubicBezTo>
                <a:lnTo>
                  <a:pt x="132202" y="751763"/>
                </a:lnTo>
                <a:cubicBezTo>
                  <a:pt x="146891" y="766452"/>
                  <a:pt x="158985" y="784307"/>
                  <a:pt x="176270" y="795830"/>
                </a:cubicBezTo>
                <a:cubicBezTo>
                  <a:pt x="187287" y="803175"/>
                  <a:pt x="199478" y="809007"/>
                  <a:pt x="209320" y="817864"/>
                </a:cubicBezTo>
                <a:cubicBezTo>
                  <a:pt x="236341" y="842184"/>
                  <a:pt x="257355" y="873170"/>
                  <a:pt x="286438" y="894982"/>
                </a:cubicBezTo>
                <a:cubicBezTo>
                  <a:pt x="414363" y="990926"/>
                  <a:pt x="241452" y="857997"/>
                  <a:pt x="374573" y="972100"/>
                </a:cubicBezTo>
                <a:cubicBezTo>
                  <a:pt x="384626" y="980717"/>
                  <a:pt x="396850" y="986438"/>
                  <a:pt x="407624" y="994134"/>
                </a:cubicBezTo>
                <a:cubicBezTo>
                  <a:pt x="425232" y="1006711"/>
                  <a:pt x="505126" y="1069443"/>
                  <a:pt x="517792" y="1071252"/>
                </a:cubicBezTo>
                <a:cubicBezTo>
                  <a:pt x="671340" y="1093187"/>
                  <a:pt x="568973" y="1081034"/>
                  <a:pt x="826265" y="1093286"/>
                </a:cubicBezTo>
                <a:cubicBezTo>
                  <a:pt x="844626" y="1096958"/>
                  <a:pt x="862879" y="1101225"/>
                  <a:pt x="881349" y="1104303"/>
                </a:cubicBezTo>
                <a:cubicBezTo>
                  <a:pt x="944236" y="1114784"/>
                  <a:pt x="993041" y="1119161"/>
                  <a:pt x="1057619" y="1126336"/>
                </a:cubicBezTo>
                <a:cubicBezTo>
                  <a:pt x="1086997" y="1122664"/>
                  <a:pt x="1120180" y="1130238"/>
                  <a:pt x="1145754" y="1115320"/>
                </a:cubicBezTo>
                <a:cubicBezTo>
                  <a:pt x="1194792" y="1086715"/>
                  <a:pt x="1182092" y="1053660"/>
                  <a:pt x="1200838" y="1016168"/>
                </a:cubicBezTo>
                <a:cubicBezTo>
                  <a:pt x="1233026" y="951794"/>
                  <a:pt x="1215429" y="1014676"/>
                  <a:pt x="1233889" y="950067"/>
                </a:cubicBezTo>
                <a:cubicBezTo>
                  <a:pt x="1267193" y="833505"/>
                  <a:pt x="1214572" y="997001"/>
                  <a:pt x="1266939" y="839898"/>
                </a:cubicBezTo>
                <a:lnTo>
                  <a:pt x="1277956" y="806847"/>
                </a:lnTo>
                <a:cubicBezTo>
                  <a:pt x="1293444" y="682943"/>
                  <a:pt x="1303694" y="641786"/>
                  <a:pt x="1277956" y="487358"/>
                </a:cubicBezTo>
                <a:cubicBezTo>
                  <a:pt x="1275395" y="471990"/>
                  <a:pt x="1254880" y="466277"/>
                  <a:pt x="1244906" y="454308"/>
                </a:cubicBezTo>
                <a:cubicBezTo>
                  <a:pt x="1236429" y="444136"/>
                  <a:pt x="1231349" y="431429"/>
                  <a:pt x="1222872" y="421257"/>
                </a:cubicBezTo>
                <a:cubicBezTo>
                  <a:pt x="1212898" y="409288"/>
                  <a:pt x="1199795" y="400175"/>
                  <a:pt x="1189821" y="388206"/>
                </a:cubicBezTo>
                <a:cubicBezTo>
                  <a:pt x="1181345" y="378034"/>
                  <a:pt x="1177752" y="363875"/>
                  <a:pt x="1167788" y="355156"/>
                </a:cubicBezTo>
                <a:cubicBezTo>
                  <a:pt x="1167783" y="355152"/>
                  <a:pt x="1085164" y="300074"/>
                  <a:pt x="1068636" y="289055"/>
                </a:cubicBezTo>
                <a:cubicBezTo>
                  <a:pt x="1057619" y="281710"/>
                  <a:pt x="1048146" y="271208"/>
                  <a:pt x="1035585" y="267021"/>
                </a:cubicBezTo>
                <a:cubicBezTo>
                  <a:pt x="1001394" y="255624"/>
                  <a:pt x="992501" y="254390"/>
                  <a:pt x="958467" y="233970"/>
                </a:cubicBezTo>
                <a:cubicBezTo>
                  <a:pt x="935760" y="220346"/>
                  <a:pt x="914400" y="204592"/>
                  <a:pt x="892366" y="189903"/>
                </a:cubicBezTo>
                <a:cubicBezTo>
                  <a:pt x="881349" y="182558"/>
                  <a:pt x="871876" y="172056"/>
                  <a:pt x="859315" y="167869"/>
                </a:cubicBezTo>
                <a:cubicBezTo>
                  <a:pt x="848298" y="164197"/>
                  <a:pt x="836416" y="162492"/>
                  <a:pt x="826265" y="156852"/>
                </a:cubicBezTo>
                <a:cubicBezTo>
                  <a:pt x="803116" y="143992"/>
                  <a:pt x="782198" y="127474"/>
                  <a:pt x="760164" y="112785"/>
                </a:cubicBezTo>
                <a:cubicBezTo>
                  <a:pt x="749147" y="105440"/>
                  <a:pt x="739674" y="94938"/>
                  <a:pt x="727113" y="90751"/>
                </a:cubicBezTo>
                <a:lnTo>
                  <a:pt x="561860" y="35667"/>
                </a:lnTo>
                <a:lnTo>
                  <a:pt x="528809" y="24650"/>
                </a:lnTo>
                <a:cubicBezTo>
                  <a:pt x="517792" y="20978"/>
                  <a:pt x="507025" y="16449"/>
                  <a:pt x="495759" y="13633"/>
                </a:cubicBezTo>
                <a:cubicBezTo>
                  <a:pt x="481070" y="9961"/>
                  <a:pt x="466794" y="3695"/>
                  <a:pt x="451691" y="2616"/>
                </a:cubicBezTo>
                <a:cubicBezTo>
                  <a:pt x="415062" y="0"/>
                  <a:pt x="414968" y="8124"/>
                  <a:pt x="385590" y="13633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622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42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336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14600" y="3733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3810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76400" y="3810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098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956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2860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676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908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733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90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05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429000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0574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956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48000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 is there more water?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Which way will the water flow?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5908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362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6670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480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7432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257800" y="2743200"/>
            <a:ext cx="1828800" cy="1676400"/>
          </a:xfrm>
          <a:custGeom>
            <a:avLst/>
            <a:gdLst>
              <a:gd name="connsiteX0" fmla="*/ 385590 w 1303694"/>
              <a:gd name="connsiteY0" fmla="*/ 13633 h 1130238"/>
              <a:gd name="connsiteX1" fmla="*/ 275421 w 1303694"/>
              <a:gd name="connsiteY1" fmla="*/ 35667 h 1130238"/>
              <a:gd name="connsiteX2" fmla="*/ 187286 w 1303694"/>
              <a:gd name="connsiteY2" fmla="*/ 57700 h 1130238"/>
              <a:gd name="connsiteX3" fmla="*/ 154236 w 1303694"/>
              <a:gd name="connsiteY3" fmla="*/ 68717 h 1130238"/>
              <a:gd name="connsiteX4" fmla="*/ 88135 w 1303694"/>
              <a:gd name="connsiteY4" fmla="*/ 101768 h 1130238"/>
              <a:gd name="connsiteX5" fmla="*/ 66101 w 1303694"/>
              <a:gd name="connsiteY5" fmla="*/ 134818 h 1130238"/>
              <a:gd name="connsiteX6" fmla="*/ 11017 w 1303694"/>
              <a:gd name="connsiteY6" fmla="*/ 377190 h 1130238"/>
              <a:gd name="connsiteX7" fmla="*/ 0 w 1303694"/>
              <a:gd name="connsiteY7" fmla="*/ 421257 h 1130238"/>
              <a:gd name="connsiteX8" fmla="*/ 11017 w 1303694"/>
              <a:gd name="connsiteY8" fmla="*/ 608544 h 1130238"/>
              <a:gd name="connsiteX9" fmla="*/ 22033 w 1303694"/>
              <a:gd name="connsiteY9" fmla="*/ 641594 h 1130238"/>
              <a:gd name="connsiteX10" fmla="*/ 88135 w 1303694"/>
              <a:gd name="connsiteY10" fmla="*/ 707696 h 1130238"/>
              <a:gd name="connsiteX11" fmla="*/ 132202 w 1303694"/>
              <a:gd name="connsiteY11" fmla="*/ 751763 h 1130238"/>
              <a:gd name="connsiteX12" fmla="*/ 176270 w 1303694"/>
              <a:gd name="connsiteY12" fmla="*/ 795830 h 1130238"/>
              <a:gd name="connsiteX13" fmla="*/ 209320 w 1303694"/>
              <a:gd name="connsiteY13" fmla="*/ 817864 h 1130238"/>
              <a:gd name="connsiteX14" fmla="*/ 286438 w 1303694"/>
              <a:gd name="connsiteY14" fmla="*/ 894982 h 1130238"/>
              <a:gd name="connsiteX15" fmla="*/ 374573 w 1303694"/>
              <a:gd name="connsiteY15" fmla="*/ 972100 h 1130238"/>
              <a:gd name="connsiteX16" fmla="*/ 407624 w 1303694"/>
              <a:gd name="connsiteY16" fmla="*/ 994134 h 1130238"/>
              <a:gd name="connsiteX17" fmla="*/ 517792 w 1303694"/>
              <a:gd name="connsiteY17" fmla="*/ 1071252 h 1130238"/>
              <a:gd name="connsiteX18" fmla="*/ 826265 w 1303694"/>
              <a:gd name="connsiteY18" fmla="*/ 1093286 h 1130238"/>
              <a:gd name="connsiteX19" fmla="*/ 881349 w 1303694"/>
              <a:gd name="connsiteY19" fmla="*/ 1104303 h 1130238"/>
              <a:gd name="connsiteX20" fmla="*/ 1057619 w 1303694"/>
              <a:gd name="connsiteY20" fmla="*/ 1126336 h 1130238"/>
              <a:gd name="connsiteX21" fmla="*/ 1145754 w 1303694"/>
              <a:gd name="connsiteY21" fmla="*/ 1115320 h 1130238"/>
              <a:gd name="connsiteX22" fmla="*/ 1200838 w 1303694"/>
              <a:gd name="connsiteY22" fmla="*/ 1016168 h 1130238"/>
              <a:gd name="connsiteX23" fmla="*/ 1233889 w 1303694"/>
              <a:gd name="connsiteY23" fmla="*/ 950067 h 1130238"/>
              <a:gd name="connsiteX24" fmla="*/ 1266939 w 1303694"/>
              <a:gd name="connsiteY24" fmla="*/ 839898 h 1130238"/>
              <a:gd name="connsiteX25" fmla="*/ 1277956 w 1303694"/>
              <a:gd name="connsiteY25" fmla="*/ 806847 h 1130238"/>
              <a:gd name="connsiteX26" fmla="*/ 1277956 w 1303694"/>
              <a:gd name="connsiteY26" fmla="*/ 487358 h 1130238"/>
              <a:gd name="connsiteX27" fmla="*/ 1244906 w 1303694"/>
              <a:gd name="connsiteY27" fmla="*/ 454308 h 1130238"/>
              <a:gd name="connsiteX28" fmla="*/ 1222872 w 1303694"/>
              <a:gd name="connsiteY28" fmla="*/ 421257 h 1130238"/>
              <a:gd name="connsiteX29" fmla="*/ 1189821 w 1303694"/>
              <a:gd name="connsiteY29" fmla="*/ 388206 h 1130238"/>
              <a:gd name="connsiteX30" fmla="*/ 1167788 w 1303694"/>
              <a:gd name="connsiteY30" fmla="*/ 355156 h 1130238"/>
              <a:gd name="connsiteX31" fmla="*/ 1068636 w 1303694"/>
              <a:gd name="connsiteY31" fmla="*/ 289055 h 1130238"/>
              <a:gd name="connsiteX32" fmla="*/ 1035585 w 1303694"/>
              <a:gd name="connsiteY32" fmla="*/ 267021 h 1130238"/>
              <a:gd name="connsiteX33" fmla="*/ 958467 w 1303694"/>
              <a:gd name="connsiteY33" fmla="*/ 233970 h 1130238"/>
              <a:gd name="connsiteX34" fmla="*/ 892366 w 1303694"/>
              <a:gd name="connsiteY34" fmla="*/ 189903 h 1130238"/>
              <a:gd name="connsiteX35" fmla="*/ 859315 w 1303694"/>
              <a:gd name="connsiteY35" fmla="*/ 167869 h 1130238"/>
              <a:gd name="connsiteX36" fmla="*/ 826265 w 1303694"/>
              <a:gd name="connsiteY36" fmla="*/ 156852 h 1130238"/>
              <a:gd name="connsiteX37" fmla="*/ 760164 w 1303694"/>
              <a:gd name="connsiteY37" fmla="*/ 112785 h 1130238"/>
              <a:gd name="connsiteX38" fmla="*/ 727113 w 1303694"/>
              <a:gd name="connsiteY38" fmla="*/ 90751 h 1130238"/>
              <a:gd name="connsiteX39" fmla="*/ 561860 w 1303694"/>
              <a:gd name="connsiteY39" fmla="*/ 35667 h 1130238"/>
              <a:gd name="connsiteX40" fmla="*/ 528809 w 1303694"/>
              <a:gd name="connsiteY40" fmla="*/ 24650 h 1130238"/>
              <a:gd name="connsiteX41" fmla="*/ 495759 w 1303694"/>
              <a:gd name="connsiteY41" fmla="*/ 13633 h 1130238"/>
              <a:gd name="connsiteX42" fmla="*/ 451691 w 1303694"/>
              <a:gd name="connsiteY42" fmla="*/ 2616 h 1130238"/>
              <a:gd name="connsiteX43" fmla="*/ 385590 w 1303694"/>
              <a:gd name="connsiteY43" fmla="*/ 13633 h 113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03694" h="1130238">
                <a:moveTo>
                  <a:pt x="385590" y="13633"/>
                </a:moveTo>
                <a:cubicBezTo>
                  <a:pt x="356212" y="19142"/>
                  <a:pt x="360031" y="12592"/>
                  <a:pt x="275421" y="35667"/>
                </a:cubicBezTo>
                <a:cubicBezTo>
                  <a:pt x="246206" y="43635"/>
                  <a:pt x="216014" y="48124"/>
                  <a:pt x="187286" y="57700"/>
                </a:cubicBezTo>
                <a:cubicBezTo>
                  <a:pt x="176269" y="61372"/>
                  <a:pt x="164623" y="63524"/>
                  <a:pt x="154236" y="68717"/>
                </a:cubicBezTo>
                <a:cubicBezTo>
                  <a:pt x="68811" y="111430"/>
                  <a:pt x="171206" y="74077"/>
                  <a:pt x="88135" y="101768"/>
                </a:cubicBezTo>
                <a:cubicBezTo>
                  <a:pt x="80790" y="112785"/>
                  <a:pt x="71479" y="122719"/>
                  <a:pt x="66101" y="134818"/>
                </a:cubicBezTo>
                <a:cubicBezTo>
                  <a:pt x="34570" y="205763"/>
                  <a:pt x="24135" y="311598"/>
                  <a:pt x="11017" y="377190"/>
                </a:cubicBezTo>
                <a:cubicBezTo>
                  <a:pt x="8048" y="392037"/>
                  <a:pt x="3672" y="406568"/>
                  <a:pt x="0" y="421257"/>
                </a:cubicBezTo>
                <a:cubicBezTo>
                  <a:pt x="3672" y="483686"/>
                  <a:pt x="4795" y="546317"/>
                  <a:pt x="11017" y="608544"/>
                </a:cubicBezTo>
                <a:cubicBezTo>
                  <a:pt x="12172" y="620099"/>
                  <a:pt x="14904" y="632428"/>
                  <a:pt x="22033" y="641594"/>
                </a:cubicBezTo>
                <a:cubicBezTo>
                  <a:pt x="41164" y="666191"/>
                  <a:pt x="66101" y="685662"/>
                  <a:pt x="88135" y="707696"/>
                </a:cubicBezTo>
                <a:lnTo>
                  <a:pt x="132202" y="751763"/>
                </a:lnTo>
                <a:cubicBezTo>
                  <a:pt x="146891" y="766452"/>
                  <a:pt x="158985" y="784307"/>
                  <a:pt x="176270" y="795830"/>
                </a:cubicBezTo>
                <a:cubicBezTo>
                  <a:pt x="187287" y="803175"/>
                  <a:pt x="199478" y="809007"/>
                  <a:pt x="209320" y="817864"/>
                </a:cubicBezTo>
                <a:cubicBezTo>
                  <a:pt x="236341" y="842184"/>
                  <a:pt x="257355" y="873170"/>
                  <a:pt x="286438" y="894982"/>
                </a:cubicBezTo>
                <a:cubicBezTo>
                  <a:pt x="414363" y="990926"/>
                  <a:pt x="241452" y="857997"/>
                  <a:pt x="374573" y="972100"/>
                </a:cubicBezTo>
                <a:cubicBezTo>
                  <a:pt x="384626" y="980717"/>
                  <a:pt x="396850" y="986438"/>
                  <a:pt x="407624" y="994134"/>
                </a:cubicBezTo>
                <a:cubicBezTo>
                  <a:pt x="425232" y="1006711"/>
                  <a:pt x="505126" y="1069443"/>
                  <a:pt x="517792" y="1071252"/>
                </a:cubicBezTo>
                <a:cubicBezTo>
                  <a:pt x="671340" y="1093187"/>
                  <a:pt x="568973" y="1081034"/>
                  <a:pt x="826265" y="1093286"/>
                </a:cubicBezTo>
                <a:cubicBezTo>
                  <a:pt x="844626" y="1096958"/>
                  <a:pt x="862879" y="1101225"/>
                  <a:pt x="881349" y="1104303"/>
                </a:cubicBezTo>
                <a:cubicBezTo>
                  <a:pt x="944236" y="1114784"/>
                  <a:pt x="993041" y="1119161"/>
                  <a:pt x="1057619" y="1126336"/>
                </a:cubicBezTo>
                <a:cubicBezTo>
                  <a:pt x="1086997" y="1122664"/>
                  <a:pt x="1120180" y="1130238"/>
                  <a:pt x="1145754" y="1115320"/>
                </a:cubicBezTo>
                <a:cubicBezTo>
                  <a:pt x="1194792" y="1086715"/>
                  <a:pt x="1182092" y="1053660"/>
                  <a:pt x="1200838" y="1016168"/>
                </a:cubicBezTo>
                <a:cubicBezTo>
                  <a:pt x="1233026" y="951794"/>
                  <a:pt x="1215429" y="1014676"/>
                  <a:pt x="1233889" y="950067"/>
                </a:cubicBezTo>
                <a:cubicBezTo>
                  <a:pt x="1267193" y="833505"/>
                  <a:pt x="1214572" y="997001"/>
                  <a:pt x="1266939" y="839898"/>
                </a:cubicBezTo>
                <a:lnTo>
                  <a:pt x="1277956" y="806847"/>
                </a:lnTo>
                <a:cubicBezTo>
                  <a:pt x="1293444" y="682943"/>
                  <a:pt x="1303694" y="641786"/>
                  <a:pt x="1277956" y="487358"/>
                </a:cubicBezTo>
                <a:cubicBezTo>
                  <a:pt x="1275395" y="471990"/>
                  <a:pt x="1254880" y="466277"/>
                  <a:pt x="1244906" y="454308"/>
                </a:cubicBezTo>
                <a:cubicBezTo>
                  <a:pt x="1236429" y="444136"/>
                  <a:pt x="1231349" y="431429"/>
                  <a:pt x="1222872" y="421257"/>
                </a:cubicBezTo>
                <a:cubicBezTo>
                  <a:pt x="1212898" y="409288"/>
                  <a:pt x="1199795" y="400175"/>
                  <a:pt x="1189821" y="388206"/>
                </a:cubicBezTo>
                <a:cubicBezTo>
                  <a:pt x="1181345" y="378034"/>
                  <a:pt x="1177752" y="363875"/>
                  <a:pt x="1167788" y="355156"/>
                </a:cubicBezTo>
                <a:cubicBezTo>
                  <a:pt x="1167783" y="355152"/>
                  <a:pt x="1085164" y="300074"/>
                  <a:pt x="1068636" y="289055"/>
                </a:cubicBezTo>
                <a:cubicBezTo>
                  <a:pt x="1057619" y="281710"/>
                  <a:pt x="1048146" y="271208"/>
                  <a:pt x="1035585" y="267021"/>
                </a:cubicBezTo>
                <a:cubicBezTo>
                  <a:pt x="1001394" y="255624"/>
                  <a:pt x="992501" y="254390"/>
                  <a:pt x="958467" y="233970"/>
                </a:cubicBezTo>
                <a:cubicBezTo>
                  <a:pt x="935760" y="220346"/>
                  <a:pt x="914400" y="204592"/>
                  <a:pt x="892366" y="189903"/>
                </a:cubicBezTo>
                <a:cubicBezTo>
                  <a:pt x="881349" y="182558"/>
                  <a:pt x="871876" y="172056"/>
                  <a:pt x="859315" y="167869"/>
                </a:cubicBezTo>
                <a:cubicBezTo>
                  <a:pt x="848298" y="164197"/>
                  <a:pt x="836416" y="162492"/>
                  <a:pt x="826265" y="156852"/>
                </a:cubicBezTo>
                <a:cubicBezTo>
                  <a:pt x="803116" y="143992"/>
                  <a:pt x="782198" y="127474"/>
                  <a:pt x="760164" y="112785"/>
                </a:cubicBezTo>
                <a:cubicBezTo>
                  <a:pt x="749147" y="105440"/>
                  <a:pt x="739674" y="94938"/>
                  <a:pt x="727113" y="90751"/>
                </a:cubicBezTo>
                <a:lnTo>
                  <a:pt x="561860" y="35667"/>
                </a:lnTo>
                <a:lnTo>
                  <a:pt x="528809" y="24650"/>
                </a:lnTo>
                <a:cubicBezTo>
                  <a:pt x="517792" y="20978"/>
                  <a:pt x="507025" y="16449"/>
                  <a:pt x="495759" y="13633"/>
                </a:cubicBezTo>
                <a:cubicBezTo>
                  <a:pt x="481070" y="9961"/>
                  <a:pt x="466794" y="3695"/>
                  <a:pt x="451691" y="2616"/>
                </a:cubicBezTo>
                <a:cubicBezTo>
                  <a:pt x="415062" y="0"/>
                  <a:pt x="414968" y="8124"/>
                  <a:pt x="385590" y="13633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9436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90631" y="36473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019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960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162800" y="4495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562600" y="2971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0960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900231" y="37997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81600" y="396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6388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5626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770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9436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105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410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7056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638800" y="3733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128831" y="34949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858000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5626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056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056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484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985831" y="34949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4770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671631" y="36473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366831" y="33425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371600" y="4800600"/>
            <a:ext cx="5776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 Flows IN				Cell Swells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static.diffen.com/uploadz/thumb/4/44/Osmosis-blood.svg/553px-Osmosis-blood.svg.png"/>
          <p:cNvPicPr>
            <a:picLocks noChangeAspect="1" noChangeArrowheads="1"/>
          </p:cNvPicPr>
          <p:nvPr/>
        </p:nvPicPr>
        <p:blipFill>
          <a:blip r:embed="rId2" cstate="print"/>
          <a:srcRect t="10259" b="28276"/>
          <a:stretch>
            <a:fillRect/>
          </a:stretch>
        </p:blipFill>
        <p:spPr bwMode="auto">
          <a:xfrm>
            <a:off x="914400" y="2438400"/>
            <a:ext cx="7328452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viruses get into a cell?</a:t>
            </a:r>
            <a:endParaRPr lang="en-US" dirty="0"/>
          </a:p>
        </p:txBody>
      </p:sp>
      <p:pic>
        <p:nvPicPr>
          <p:cNvPr id="19460" name="Picture 4" descr="http://www.virology.ws/wp-content/uploads/2009/03/virus_coll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352800"/>
            <a:ext cx="5715000" cy="28956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1752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Viruses get in by active transport. </a:t>
            </a:r>
          </a:p>
          <a:p>
            <a:r>
              <a:rPr lang="en-US" sz="3600" dirty="0" smtClean="0"/>
              <a:t>They trick the cell into letting them in.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cell membrane has gates that let nutrients in… if they have the right key (receptor).</a:t>
            </a:r>
            <a:endParaRPr lang="en-US" dirty="0"/>
          </a:p>
        </p:txBody>
      </p:sp>
      <p:pic>
        <p:nvPicPr>
          <p:cNvPr id="28674" name="Picture 2" descr="http://chem3513-2007.pbworks.com/f/1196705742/cell_membr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4470919" cy="2190751"/>
          </a:xfrm>
          <a:prstGeom prst="rect">
            <a:avLst/>
          </a:prstGeom>
          <a:noFill/>
        </p:spPr>
      </p:pic>
      <p:sp>
        <p:nvSpPr>
          <p:cNvPr id="12" name="L-Shape 11"/>
          <p:cNvSpPr/>
          <p:nvPr/>
        </p:nvSpPr>
        <p:spPr>
          <a:xfrm rot="3600000">
            <a:off x="8181292" y="4447492"/>
            <a:ext cx="152400" cy="152400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269867" y="3533091"/>
            <a:ext cx="1987623" cy="1752600"/>
            <a:chOff x="6269867" y="3533091"/>
            <a:chExt cx="1987623" cy="1752600"/>
          </a:xfrm>
        </p:grpSpPr>
        <p:sp>
          <p:nvSpPr>
            <p:cNvPr id="5" name="Oval 4"/>
            <p:cNvSpPr/>
            <p:nvPr/>
          </p:nvSpPr>
          <p:spPr>
            <a:xfrm>
              <a:off x="6324600" y="3581400"/>
              <a:ext cx="1905000" cy="1600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543800" y="4343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-Shape 7"/>
            <p:cNvSpPr/>
            <p:nvPr/>
          </p:nvSpPr>
          <p:spPr>
            <a:xfrm rot="16200000">
              <a:off x="6629400" y="3657600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-Shape 8"/>
            <p:cNvSpPr/>
            <p:nvPr/>
          </p:nvSpPr>
          <p:spPr>
            <a:xfrm rot="-1800000">
              <a:off x="7495491" y="35330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-Shape 9"/>
            <p:cNvSpPr/>
            <p:nvPr/>
          </p:nvSpPr>
          <p:spPr>
            <a:xfrm rot="9000000">
              <a:off x="7266891" y="51332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-Shape 10"/>
            <p:cNvSpPr/>
            <p:nvPr/>
          </p:nvSpPr>
          <p:spPr>
            <a:xfrm rot="10800000">
              <a:off x="6629400" y="4953000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-Shape 12"/>
            <p:cNvSpPr/>
            <p:nvPr/>
          </p:nvSpPr>
          <p:spPr>
            <a:xfrm rot="1800000">
              <a:off x="8105090" y="39902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-Shape 13"/>
            <p:cNvSpPr/>
            <p:nvPr/>
          </p:nvSpPr>
          <p:spPr>
            <a:xfrm rot="12000000">
              <a:off x="6269867" y="4364867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Viruses carry all of the as many different ‘keys’ as they can. Hopefully one of them will match.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http://www.virology.ws/wp-content/uploads/2009/03/virus_coll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3048000"/>
            <a:ext cx="4211051" cy="2133600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6477000" y="3276600"/>
            <a:ext cx="1143000" cy="1371600"/>
            <a:chOff x="6477000" y="3276600"/>
            <a:chExt cx="1143000" cy="1371600"/>
          </a:xfrm>
        </p:grpSpPr>
        <p:sp>
          <p:nvSpPr>
            <p:cNvPr id="5" name="Isosceles Triangle 4"/>
            <p:cNvSpPr/>
            <p:nvPr/>
          </p:nvSpPr>
          <p:spPr>
            <a:xfrm>
              <a:off x="6553200" y="3276600"/>
              <a:ext cx="1066800" cy="60960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6553200" y="3886200"/>
              <a:ext cx="1066800" cy="6096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endCxn id="11" idx="7"/>
            </p:cNvCxnSpPr>
            <p:nvPr/>
          </p:nvCxnSpPr>
          <p:spPr>
            <a:xfrm rot="5400000">
              <a:off x="6607082" y="4038600"/>
              <a:ext cx="98518" cy="985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4770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7010400" y="4419600"/>
              <a:ext cx="152400" cy="2286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iamond 13"/>
            <p:cNvSpPr/>
            <p:nvPr/>
          </p:nvSpPr>
          <p:spPr>
            <a:xfrm>
              <a:off x="7391400" y="4038600"/>
              <a:ext cx="152400" cy="152400"/>
            </a:xfrm>
            <a:prstGeom prst="diamond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ie 14"/>
            <p:cNvSpPr/>
            <p:nvPr/>
          </p:nvSpPr>
          <p:spPr>
            <a:xfrm>
              <a:off x="7239000" y="3352800"/>
              <a:ext cx="152400" cy="152400"/>
            </a:xfrm>
            <a:prstGeom prst="pi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Isosceles Triangle 15"/>
            <p:cNvSpPr/>
            <p:nvPr/>
          </p:nvSpPr>
          <p:spPr>
            <a:xfrm rot="18600000" flipH="1">
              <a:off x="6621114" y="3509736"/>
              <a:ext cx="256469" cy="9796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the virus be able to get into the cell?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2819400"/>
            <a:ext cx="1987623" cy="1752600"/>
            <a:chOff x="6269867" y="3533091"/>
            <a:chExt cx="1987623" cy="1752600"/>
          </a:xfrm>
        </p:grpSpPr>
        <p:sp>
          <p:nvSpPr>
            <p:cNvPr id="5" name="Oval 4"/>
            <p:cNvSpPr/>
            <p:nvPr/>
          </p:nvSpPr>
          <p:spPr>
            <a:xfrm>
              <a:off x="6324600" y="3581400"/>
              <a:ext cx="1905000" cy="1600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543800" y="4343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-Shape 6"/>
            <p:cNvSpPr/>
            <p:nvPr/>
          </p:nvSpPr>
          <p:spPr>
            <a:xfrm rot="16200000">
              <a:off x="6629400" y="3657600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-Shape 7"/>
            <p:cNvSpPr/>
            <p:nvPr/>
          </p:nvSpPr>
          <p:spPr>
            <a:xfrm rot="-1800000">
              <a:off x="7495491" y="35330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-Shape 8"/>
            <p:cNvSpPr/>
            <p:nvPr/>
          </p:nvSpPr>
          <p:spPr>
            <a:xfrm rot="9000000">
              <a:off x="7266891" y="51332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-Shape 9"/>
            <p:cNvSpPr/>
            <p:nvPr/>
          </p:nvSpPr>
          <p:spPr>
            <a:xfrm rot="10800000">
              <a:off x="6629400" y="4953000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-Shape 10"/>
            <p:cNvSpPr/>
            <p:nvPr/>
          </p:nvSpPr>
          <p:spPr>
            <a:xfrm rot="1800000">
              <a:off x="8105090" y="39902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-Shape 11"/>
            <p:cNvSpPr/>
            <p:nvPr/>
          </p:nvSpPr>
          <p:spPr>
            <a:xfrm rot="12000000">
              <a:off x="6269867" y="4364867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286000" y="4648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CELL				VIRUS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5791200" y="2895600"/>
            <a:ext cx="1295400" cy="1371600"/>
            <a:chOff x="6477000" y="3276600"/>
            <a:chExt cx="1143000" cy="1371600"/>
          </a:xfrm>
        </p:grpSpPr>
        <p:sp>
          <p:nvSpPr>
            <p:cNvPr id="33" name="Isosceles Triangle 32"/>
            <p:cNvSpPr/>
            <p:nvPr/>
          </p:nvSpPr>
          <p:spPr>
            <a:xfrm>
              <a:off x="6553200" y="3276600"/>
              <a:ext cx="1066800" cy="60960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rot="10800000">
              <a:off x="6553200" y="3886200"/>
              <a:ext cx="1066800" cy="6096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endCxn id="36" idx="7"/>
            </p:cNvCxnSpPr>
            <p:nvPr/>
          </p:nvCxnSpPr>
          <p:spPr>
            <a:xfrm rot="5400000">
              <a:off x="6607082" y="4038600"/>
              <a:ext cx="98518" cy="985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4770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7010400" y="4419600"/>
              <a:ext cx="152400" cy="2286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iamond 37"/>
            <p:cNvSpPr/>
            <p:nvPr/>
          </p:nvSpPr>
          <p:spPr>
            <a:xfrm>
              <a:off x="7391400" y="4038600"/>
              <a:ext cx="152400" cy="152400"/>
            </a:xfrm>
            <a:prstGeom prst="diamond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Pie 38"/>
            <p:cNvSpPr/>
            <p:nvPr/>
          </p:nvSpPr>
          <p:spPr>
            <a:xfrm>
              <a:off x="7239000" y="3352800"/>
              <a:ext cx="152400" cy="152400"/>
            </a:xfrm>
            <a:prstGeom prst="pi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Isosceles Triangle 39"/>
            <p:cNvSpPr/>
            <p:nvPr/>
          </p:nvSpPr>
          <p:spPr>
            <a:xfrm rot="18600000" flipH="1">
              <a:off x="6621114" y="3509736"/>
              <a:ext cx="256469" cy="9796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the virus be able to get into the cell?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133600" y="2819400"/>
            <a:ext cx="1987623" cy="1752600"/>
            <a:chOff x="6269867" y="3533091"/>
            <a:chExt cx="1987623" cy="1752600"/>
          </a:xfrm>
        </p:grpSpPr>
        <p:sp>
          <p:nvSpPr>
            <p:cNvPr id="5" name="Oval 4"/>
            <p:cNvSpPr/>
            <p:nvPr/>
          </p:nvSpPr>
          <p:spPr>
            <a:xfrm>
              <a:off x="6324600" y="3581400"/>
              <a:ext cx="1905000" cy="1600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543800" y="4343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-Shape 6"/>
            <p:cNvSpPr/>
            <p:nvPr/>
          </p:nvSpPr>
          <p:spPr>
            <a:xfrm rot="16200000">
              <a:off x="6629400" y="3657600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-Shape 7"/>
            <p:cNvSpPr/>
            <p:nvPr/>
          </p:nvSpPr>
          <p:spPr>
            <a:xfrm rot="-1800000">
              <a:off x="7495491" y="35330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-Shape 8"/>
            <p:cNvSpPr/>
            <p:nvPr/>
          </p:nvSpPr>
          <p:spPr>
            <a:xfrm rot="9000000">
              <a:off x="7266891" y="51332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-Shape 9"/>
            <p:cNvSpPr/>
            <p:nvPr/>
          </p:nvSpPr>
          <p:spPr>
            <a:xfrm rot="10800000">
              <a:off x="6629400" y="4953000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-Shape 10"/>
            <p:cNvSpPr/>
            <p:nvPr/>
          </p:nvSpPr>
          <p:spPr>
            <a:xfrm rot="1800000">
              <a:off x="8105090" y="3990291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-Shape 11"/>
            <p:cNvSpPr/>
            <p:nvPr/>
          </p:nvSpPr>
          <p:spPr>
            <a:xfrm rot="12000000">
              <a:off x="6269867" y="4364867"/>
              <a:ext cx="152400" cy="152400"/>
            </a:xfrm>
            <a:prstGeom prst="corne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429000" y="4876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YES!</a:t>
            </a:r>
            <a:endParaRPr lang="en-US" sz="4000" dirty="0"/>
          </a:p>
        </p:txBody>
      </p:sp>
      <p:grpSp>
        <p:nvGrpSpPr>
          <p:cNvPr id="32" name="Group 31"/>
          <p:cNvGrpSpPr/>
          <p:nvPr/>
        </p:nvGrpSpPr>
        <p:grpSpPr>
          <a:xfrm rot="17829907">
            <a:off x="4018454" y="2536113"/>
            <a:ext cx="1353445" cy="1295308"/>
            <a:chOff x="6477000" y="3276600"/>
            <a:chExt cx="1143000" cy="1371600"/>
          </a:xfrm>
        </p:grpSpPr>
        <p:sp>
          <p:nvSpPr>
            <p:cNvPr id="33" name="Isosceles Triangle 32"/>
            <p:cNvSpPr/>
            <p:nvPr/>
          </p:nvSpPr>
          <p:spPr>
            <a:xfrm>
              <a:off x="6553200" y="3276600"/>
              <a:ext cx="1066800" cy="60960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rot="10800000">
              <a:off x="6553200" y="3886200"/>
              <a:ext cx="1066800" cy="6096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endCxn id="36" idx="7"/>
            </p:cNvCxnSpPr>
            <p:nvPr/>
          </p:nvCxnSpPr>
          <p:spPr>
            <a:xfrm rot="5400000">
              <a:off x="6607082" y="4038600"/>
              <a:ext cx="98518" cy="985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4770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7010400" y="4419600"/>
              <a:ext cx="152400" cy="2286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iamond 37"/>
            <p:cNvSpPr/>
            <p:nvPr/>
          </p:nvSpPr>
          <p:spPr>
            <a:xfrm>
              <a:off x="7391400" y="4038600"/>
              <a:ext cx="152400" cy="152400"/>
            </a:xfrm>
            <a:prstGeom prst="diamond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Pie 38"/>
            <p:cNvSpPr/>
            <p:nvPr/>
          </p:nvSpPr>
          <p:spPr>
            <a:xfrm>
              <a:off x="7239000" y="3352800"/>
              <a:ext cx="152400" cy="152400"/>
            </a:xfrm>
            <a:prstGeom prst="pi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Isosceles Triangle 39"/>
            <p:cNvSpPr/>
            <p:nvPr/>
          </p:nvSpPr>
          <p:spPr>
            <a:xfrm rot="18600000" flipH="1">
              <a:off x="6621114" y="3509736"/>
              <a:ext cx="256469" cy="9796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Viruses Bad?</a:t>
            </a:r>
            <a:endParaRPr lang="en-US" dirty="0"/>
          </a:p>
        </p:txBody>
      </p:sp>
      <p:pic>
        <p:nvPicPr>
          <p:cNvPr id="4" name="Picture 2" descr="http://www.nature.com/news/2007/070215/images/070212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81200"/>
            <a:ext cx="2095500" cy="2596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PROKARYOTE</a:t>
            </a:r>
          </a:p>
          <a:p>
            <a:pPr lvl="1"/>
            <a:r>
              <a:rPr lang="en-US" dirty="0" smtClean="0"/>
              <a:t>A simple cell</a:t>
            </a:r>
          </a:p>
          <a:p>
            <a:pPr lvl="1"/>
            <a:r>
              <a:rPr lang="en-US" dirty="0" smtClean="0"/>
              <a:t>DNA floats free</a:t>
            </a:r>
          </a:p>
          <a:p>
            <a:pPr lvl="1"/>
            <a:r>
              <a:rPr lang="en-US" dirty="0" smtClean="0"/>
              <a:t>Example: bacteria</a:t>
            </a:r>
            <a:endParaRPr lang="en-US" dirty="0"/>
          </a:p>
        </p:txBody>
      </p:sp>
      <p:pic>
        <p:nvPicPr>
          <p:cNvPr id="23554" name="Picture 2" descr="http://www.ou.edu/class/pheidole/General%20Bact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09800"/>
            <a:ext cx="3438525" cy="34194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5791200"/>
            <a:ext cx="179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Flagellum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276600" y="5334000"/>
            <a:ext cx="10668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Viruses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inside, the virus DNA takes over and turns the cell into a slave that just makes more viruses. </a:t>
            </a:r>
            <a:endParaRPr lang="en-US" dirty="0"/>
          </a:p>
        </p:txBody>
      </p:sp>
      <p:pic>
        <p:nvPicPr>
          <p:cNvPr id="29698" name="Picture 2" descr="http://3.bp.blogspot.com/_K9fEesyEfAc/SSHET-4UtSI/AAAAAAAAABU/OiVQX9bQRaM/S700/Virus+enters+a+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124200"/>
            <a:ext cx="4429125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ther things you need to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HIV/AIDS is a virus. It attacks T-cells.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Antibiotics can kill bacteria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Antibiotics do not work on viruses because viruses are not alive!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29400" y="4648200"/>
            <a:ext cx="91440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905000" y="4495800"/>
            <a:ext cx="1066800" cy="990600"/>
            <a:chOff x="1905000" y="4495800"/>
            <a:chExt cx="1066800" cy="990600"/>
          </a:xfrm>
        </p:grpSpPr>
        <p:sp>
          <p:nvSpPr>
            <p:cNvPr id="13" name="Oval 12"/>
            <p:cNvSpPr/>
            <p:nvPr/>
          </p:nvSpPr>
          <p:spPr>
            <a:xfrm>
              <a:off x="1981200" y="4572000"/>
              <a:ext cx="914400" cy="914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574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905000" y="4953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133600" y="5334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590800" y="5334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819400" y="5029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432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438400" y="4495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171042" y="4495800"/>
            <a:ext cx="1143274" cy="1246118"/>
            <a:chOff x="3171042" y="4495800"/>
            <a:chExt cx="1143274" cy="1246118"/>
          </a:xfrm>
        </p:grpSpPr>
        <p:sp>
          <p:nvSpPr>
            <p:cNvPr id="16" name="Oval 15"/>
            <p:cNvSpPr/>
            <p:nvPr/>
          </p:nvSpPr>
          <p:spPr>
            <a:xfrm>
              <a:off x="3298363" y="4609710"/>
              <a:ext cx="914400" cy="914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 rot="1532790">
              <a:off x="3871172" y="4495800"/>
              <a:ext cx="231857" cy="23533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4089461">
              <a:off x="3330640" y="4571174"/>
              <a:ext cx="236394" cy="22947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6838816">
              <a:off x="4094133" y="5196549"/>
              <a:ext cx="193257" cy="24710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9902514">
              <a:off x="3709160" y="5476939"/>
              <a:ext cx="259719" cy="26497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4616918">
              <a:off x="3160074" y="5157194"/>
              <a:ext cx="268639" cy="24670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648200" y="4419600"/>
            <a:ext cx="1219200" cy="1219200"/>
            <a:chOff x="4648200" y="4419600"/>
            <a:chExt cx="1219200" cy="1219200"/>
          </a:xfrm>
        </p:grpSpPr>
        <p:sp>
          <p:nvSpPr>
            <p:cNvPr id="15" name="Oval 14"/>
            <p:cNvSpPr/>
            <p:nvPr/>
          </p:nvSpPr>
          <p:spPr>
            <a:xfrm>
              <a:off x="4800600" y="4572000"/>
              <a:ext cx="914400" cy="914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 flipH="1" flipV="1">
              <a:off x="5143500" y="4533900"/>
              <a:ext cx="2286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5143500" y="5524500"/>
              <a:ext cx="2286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562600" y="5029200"/>
              <a:ext cx="304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648200" y="5029200"/>
              <a:ext cx="304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4267200" y="2133600"/>
            <a:ext cx="1370629" cy="1600200"/>
            <a:chOff x="4267200" y="2133600"/>
            <a:chExt cx="1370629" cy="1600200"/>
          </a:xfrm>
        </p:grpSpPr>
        <p:grpSp>
          <p:nvGrpSpPr>
            <p:cNvPr id="41" name="Group 40"/>
            <p:cNvGrpSpPr/>
            <p:nvPr/>
          </p:nvGrpSpPr>
          <p:grpSpPr>
            <a:xfrm>
              <a:off x="4267200" y="2133600"/>
              <a:ext cx="1295400" cy="1600200"/>
              <a:chOff x="4267200" y="2133600"/>
              <a:chExt cx="1295400" cy="1600200"/>
            </a:xfrm>
          </p:grpSpPr>
          <p:sp>
            <p:nvSpPr>
              <p:cNvPr id="4" name="Diamond 3"/>
              <p:cNvSpPr/>
              <p:nvPr/>
            </p:nvSpPr>
            <p:spPr>
              <a:xfrm>
                <a:off x="4267200" y="2133600"/>
                <a:ext cx="1295400" cy="1600200"/>
              </a:xfrm>
              <a:prstGeom prst="diamond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rapezoid 4"/>
              <p:cNvSpPr/>
              <p:nvPr/>
            </p:nvSpPr>
            <p:spPr>
              <a:xfrm rot="18581892">
                <a:off x="4450745" y="2329756"/>
                <a:ext cx="166830" cy="246157"/>
              </a:xfrm>
              <a:prstGeom prst="trapezoid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 rot="3396888">
                <a:off x="5312612" y="2433111"/>
                <a:ext cx="237955" cy="259455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Flowchart: Stored Data 9"/>
            <p:cNvSpPr/>
            <p:nvPr/>
          </p:nvSpPr>
          <p:spPr>
            <a:xfrm rot="8258623">
              <a:off x="4323424" y="3119731"/>
              <a:ext cx="685800" cy="228600"/>
            </a:xfrm>
            <a:prstGeom prst="flowChartOnlineStorag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ross 36"/>
            <p:cNvSpPr/>
            <p:nvPr/>
          </p:nvSpPr>
          <p:spPr>
            <a:xfrm rot="18331239">
              <a:off x="5256829" y="3199429"/>
              <a:ext cx="381000" cy="381000"/>
            </a:xfrm>
            <a:prstGeom prst="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EUKARYOTE</a:t>
            </a:r>
          </a:p>
          <a:p>
            <a:pPr lvl="1"/>
            <a:r>
              <a:rPr lang="en-US" dirty="0" smtClean="0"/>
              <a:t>A real cell</a:t>
            </a:r>
          </a:p>
          <a:p>
            <a:pPr lvl="1"/>
            <a:r>
              <a:rPr lang="en-US" dirty="0" smtClean="0"/>
              <a:t>DNA in the nucleus</a:t>
            </a:r>
          </a:p>
          <a:p>
            <a:pPr lvl="1"/>
            <a:r>
              <a:rPr lang="en-US" dirty="0" smtClean="0"/>
              <a:t>Example: plant and </a:t>
            </a:r>
          </a:p>
          <a:p>
            <a:pPr lvl="1">
              <a:buNone/>
            </a:pPr>
            <a:r>
              <a:rPr lang="en-US" dirty="0" smtClean="0"/>
              <a:t>			    animal cells</a:t>
            </a:r>
            <a:endParaRPr lang="en-US" dirty="0"/>
          </a:p>
        </p:txBody>
      </p:sp>
      <p:pic>
        <p:nvPicPr>
          <p:cNvPr id="25602" name="Picture 2" descr="http://web.jjay.cuny.edu/~acarpi/NSC/images/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98120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</a:p>
          <a:p>
            <a:pPr lvl="1"/>
            <a:r>
              <a:rPr lang="en-US" dirty="0" smtClean="0"/>
              <a:t>Not alive</a:t>
            </a:r>
          </a:p>
          <a:p>
            <a:pPr lvl="1"/>
            <a:r>
              <a:rPr lang="en-US" dirty="0" smtClean="0"/>
              <a:t>Has DNA but no organelles</a:t>
            </a:r>
          </a:p>
        </p:txBody>
      </p:sp>
      <p:pic>
        <p:nvPicPr>
          <p:cNvPr id="26626" name="Picture 2" descr="http://img.sparknotes.com/figures/2/285caff64361a769a0850014b87c228c/structure.gif"/>
          <p:cNvPicPr>
            <a:picLocks noChangeAspect="1" noChangeArrowheads="1"/>
          </p:cNvPicPr>
          <p:nvPr/>
        </p:nvPicPr>
        <p:blipFill>
          <a:blip r:embed="rId2" cstate="print"/>
          <a:srcRect l="27429" r="24572"/>
          <a:stretch>
            <a:fillRect/>
          </a:stretch>
        </p:blipFill>
        <p:spPr bwMode="auto">
          <a:xfrm>
            <a:off x="6019800" y="1371600"/>
            <a:ext cx="1600200" cy="5000625"/>
          </a:xfrm>
          <a:prstGeom prst="rect">
            <a:avLst/>
          </a:prstGeom>
          <a:noFill/>
        </p:spPr>
      </p:pic>
      <p:pic>
        <p:nvPicPr>
          <p:cNvPr id="26628" name="Picture 4" descr="http://medicineworld.org/images/blogs/9-2006/influenza-virus-82101.jpg"/>
          <p:cNvPicPr>
            <a:picLocks noChangeAspect="1" noChangeArrowheads="1"/>
          </p:cNvPicPr>
          <p:nvPr/>
        </p:nvPicPr>
        <p:blipFill>
          <a:blip r:embed="rId3" cstate="print"/>
          <a:srcRect l="20225" t="3030" r="21348" b="18182"/>
          <a:stretch>
            <a:fillRect/>
          </a:stretch>
        </p:blipFill>
        <p:spPr bwMode="auto">
          <a:xfrm>
            <a:off x="7620000" y="762000"/>
            <a:ext cx="1143000" cy="1143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7391400" y="2819400"/>
            <a:ext cx="381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15200" y="16002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7162800" y="1524000"/>
            <a:ext cx="4572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Don’t forget about viruses… We’re coming back!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Purpose: </a:t>
            </a:r>
          </a:p>
          <a:p>
            <a:pPr>
              <a:buNone/>
            </a:pPr>
            <a:r>
              <a:rPr lang="en-US" dirty="0" smtClean="0"/>
              <a:t>	Controls what </a:t>
            </a:r>
            <a:r>
              <a:rPr lang="en-US" dirty="0" smtClean="0"/>
              <a:t>enters </a:t>
            </a:r>
            <a:r>
              <a:rPr lang="en-US" dirty="0" smtClean="0"/>
              <a:t>and leaves the cell.</a:t>
            </a:r>
          </a:p>
          <a:p>
            <a:pPr lvl="1"/>
            <a:endParaRPr lang="en-US" u="sng" dirty="0" smtClean="0"/>
          </a:p>
          <a:p>
            <a:pPr lvl="1"/>
            <a:r>
              <a:rPr lang="en-US" u="sng" dirty="0" smtClean="0"/>
              <a:t>Active Transport</a:t>
            </a:r>
            <a:r>
              <a:rPr lang="en-US" dirty="0" smtClean="0"/>
              <a:t>: on purpose</a:t>
            </a:r>
          </a:p>
          <a:p>
            <a:pPr lvl="1"/>
            <a:r>
              <a:rPr lang="en-US" u="sng" dirty="0" smtClean="0"/>
              <a:t>Passive Transport</a:t>
            </a:r>
            <a:r>
              <a:rPr lang="en-US" dirty="0" smtClean="0"/>
              <a:t>: just happens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Water moves through the cell membrane passively.</a:t>
            </a:r>
          </a:p>
          <a:p>
            <a:pPr>
              <a:buNone/>
            </a:pPr>
            <a:r>
              <a:rPr lang="en-US" dirty="0" smtClean="0"/>
              <a:t>		 This is called </a:t>
            </a:r>
            <a:r>
              <a:rPr lang="en-US" u="sng" dirty="0" smtClean="0"/>
              <a:t>Osmosis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 smtClean="0"/>
              <a:t>Nature wants everything to be balanced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Homeostasis</a:t>
            </a:r>
            <a:r>
              <a:rPr lang="en-US" dirty="0" smtClean="0"/>
              <a:t> – same state, balanced</a:t>
            </a:r>
            <a:endParaRPr lang="en-US" dirty="0"/>
          </a:p>
        </p:txBody>
      </p:sp>
      <p:pic>
        <p:nvPicPr>
          <p:cNvPr id="1026" name="Picture 2" descr="http://3.bp.blogspot.com/_MlAiAW2P0VQ/SaHNd-Gor6I/AAAAAAAABx8/YiqqX2ozTGc/s400/osmosis.JPG"/>
          <p:cNvPicPr>
            <a:picLocks noChangeAspect="1" noChangeArrowheads="1"/>
          </p:cNvPicPr>
          <p:nvPr/>
        </p:nvPicPr>
        <p:blipFill>
          <a:blip r:embed="rId2" cstate="print"/>
          <a:srcRect t="30000" r="70909" b="46000"/>
          <a:stretch>
            <a:fillRect/>
          </a:stretch>
        </p:blipFill>
        <p:spPr bwMode="auto">
          <a:xfrm>
            <a:off x="2133600" y="4876800"/>
            <a:ext cx="1778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Water moves through the cell membrane passively.</a:t>
            </a:r>
          </a:p>
          <a:p>
            <a:pPr>
              <a:buNone/>
            </a:pPr>
            <a:r>
              <a:rPr lang="en-US" dirty="0" smtClean="0"/>
              <a:t>		 This is called </a:t>
            </a:r>
            <a:r>
              <a:rPr lang="en-US" u="sng" dirty="0" smtClean="0"/>
              <a:t>Osmosis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 smtClean="0"/>
              <a:t>Nature wants everything to be balanced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Homeostasis</a:t>
            </a:r>
            <a:r>
              <a:rPr lang="en-US" dirty="0" smtClean="0"/>
              <a:t> – same state, balanced</a:t>
            </a:r>
            <a:endParaRPr lang="en-US" dirty="0"/>
          </a:p>
        </p:txBody>
      </p:sp>
      <p:pic>
        <p:nvPicPr>
          <p:cNvPr id="1026" name="Picture 2" descr="http://3.bp.blogspot.com/_MlAiAW2P0VQ/SaHNd-Gor6I/AAAAAAAABx8/YiqqX2ozTGc/s400/osmosis.JPG"/>
          <p:cNvPicPr>
            <a:picLocks noChangeAspect="1" noChangeArrowheads="1"/>
          </p:cNvPicPr>
          <p:nvPr/>
        </p:nvPicPr>
        <p:blipFill>
          <a:blip r:embed="rId2" cstate="print"/>
          <a:srcRect t="30000" r="70909" b="46000"/>
          <a:stretch>
            <a:fillRect/>
          </a:stretch>
        </p:blipFill>
        <p:spPr bwMode="auto">
          <a:xfrm>
            <a:off x="2133600" y="4876800"/>
            <a:ext cx="1778000" cy="1524000"/>
          </a:xfrm>
          <a:prstGeom prst="rect">
            <a:avLst/>
          </a:prstGeom>
          <a:noFill/>
        </p:spPr>
      </p:pic>
      <p:pic>
        <p:nvPicPr>
          <p:cNvPr id="1028" name="Picture 4" descr="http://3.bp.blogspot.com/_MlAiAW2P0VQ/SaHNd-Gor6I/AAAAAAAABx8/YiqqX2ozTGc/s400/osmosis.JPG"/>
          <p:cNvPicPr>
            <a:picLocks noChangeAspect="1" noChangeArrowheads="1"/>
          </p:cNvPicPr>
          <p:nvPr/>
        </p:nvPicPr>
        <p:blipFill>
          <a:blip r:embed="rId2" cstate="print"/>
          <a:srcRect l="39481" t="62000" r="30705" b="10000"/>
          <a:stretch>
            <a:fillRect/>
          </a:stretch>
        </p:blipFill>
        <p:spPr bwMode="auto">
          <a:xfrm>
            <a:off x="4419600" y="4800600"/>
            <a:ext cx="1676400" cy="1635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676400" y="2667000"/>
            <a:ext cx="1752600" cy="1752600"/>
            <a:chOff x="1676400" y="2590800"/>
            <a:chExt cx="1752600" cy="1752600"/>
          </a:xfrm>
        </p:grpSpPr>
        <p:sp>
          <p:nvSpPr>
            <p:cNvPr id="9" name="Freeform 8"/>
            <p:cNvSpPr/>
            <p:nvPr/>
          </p:nvSpPr>
          <p:spPr>
            <a:xfrm>
              <a:off x="1938969" y="2905837"/>
              <a:ext cx="1303694" cy="1130238"/>
            </a:xfrm>
            <a:custGeom>
              <a:avLst/>
              <a:gdLst>
                <a:gd name="connsiteX0" fmla="*/ 385590 w 1303694"/>
                <a:gd name="connsiteY0" fmla="*/ 13633 h 1130238"/>
                <a:gd name="connsiteX1" fmla="*/ 275421 w 1303694"/>
                <a:gd name="connsiteY1" fmla="*/ 35667 h 1130238"/>
                <a:gd name="connsiteX2" fmla="*/ 187286 w 1303694"/>
                <a:gd name="connsiteY2" fmla="*/ 57700 h 1130238"/>
                <a:gd name="connsiteX3" fmla="*/ 154236 w 1303694"/>
                <a:gd name="connsiteY3" fmla="*/ 68717 h 1130238"/>
                <a:gd name="connsiteX4" fmla="*/ 88135 w 1303694"/>
                <a:gd name="connsiteY4" fmla="*/ 101768 h 1130238"/>
                <a:gd name="connsiteX5" fmla="*/ 66101 w 1303694"/>
                <a:gd name="connsiteY5" fmla="*/ 134818 h 1130238"/>
                <a:gd name="connsiteX6" fmla="*/ 11017 w 1303694"/>
                <a:gd name="connsiteY6" fmla="*/ 377190 h 1130238"/>
                <a:gd name="connsiteX7" fmla="*/ 0 w 1303694"/>
                <a:gd name="connsiteY7" fmla="*/ 421257 h 1130238"/>
                <a:gd name="connsiteX8" fmla="*/ 11017 w 1303694"/>
                <a:gd name="connsiteY8" fmla="*/ 608544 h 1130238"/>
                <a:gd name="connsiteX9" fmla="*/ 22033 w 1303694"/>
                <a:gd name="connsiteY9" fmla="*/ 641594 h 1130238"/>
                <a:gd name="connsiteX10" fmla="*/ 88135 w 1303694"/>
                <a:gd name="connsiteY10" fmla="*/ 707696 h 1130238"/>
                <a:gd name="connsiteX11" fmla="*/ 132202 w 1303694"/>
                <a:gd name="connsiteY11" fmla="*/ 751763 h 1130238"/>
                <a:gd name="connsiteX12" fmla="*/ 176270 w 1303694"/>
                <a:gd name="connsiteY12" fmla="*/ 795830 h 1130238"/>
                <a:gd name="connsiteX13" fmla="*/ 209320 w 1303694"/>
                <a:gd name="connsiteY13" fmla="*/ 817864 h 1130238"/>
                <a:gd name="connsiteX14" fmla="*/ 286438 w 1303694"/>
                <a:gd name="connsiteY14" fmla="*/ 894982 h 1130238"/>
                <a:gd name="connsiteX15" fmla="*/ 374573 w 1303694"/>
                <a:gd name="connsiteY15" fmla="*/ 972100 h 1130238"/>
                <a:gd name="connsiteX16" fmla="*/ 407624 w 1303694"/>
                <a:gd name="connsiteY16" fmla="*/ 994134 h 1130238"/>
                <a:gd name="connsiteX17" fmla="*/ 517792 w 1303694"/>
                <a:gd name="connsiteY17" fmla="*/ 1071252 h 1130238"/>
                <a:gd name="connsiteX18" fmla="*/ 826265 w 1303694"/>
                <a:gd name="connsiteY18" fmla="*/ 1093286 h 1130238"/>
                <a:gd name="connsiteX19" fmla="*/ 881349 w 1303694"/>
                <a:gd name="connsiteY19" fmla="*/ 1104303 h 1130238"/>
                <a:gd name="connsiteX20" fmla="*/ 1057619 w 1303694"/>
                <a:gd name="connsiteY20" fmla="*/ 1126336 h 1130238"/>
                <a:gd name="connsiteX21" fmla="*/ 1145754 w 1303694"/>
                <a:gd name="connsiteY21" fmla="*/ 1115320 h 1130238"/>
                <a:gd name="connsiteX22" fmla="*/ 1200838 w 1303694"/>
                <a:gd name="connsiteY22" fmla="*/ 1016168 h 1130238"/>
                <a:gd name="connsiteX23" fmla="*/ 1233889 w 1303694"/>
                <a:gd name="connsiteY23" fmla="*/ 950067 h 1130238"/>
                <a:gd name="connsiteX24" fmla="*/ 1266939 w 1303694"/>
                <a:gd name="connsiteY24" fmla="*/ 839898 h 1130238"/>
                <a:gd name="connsiteX25" fmla="*/ 1277956 w 1303694"/>
                <a:gd name="connsiteY25" fmla="*/ 806847 h 1130238"/>
                <a:gd name="connsiteX26" fmla="*/ 1277956 w 1303694"/>
                <a:gd name="connsiteY26" fmla="*/ 487358 h 1130238"/>
                <a:gd name="connsiteX27" fmla="*/ 1244906 w 1303694"/>
                <a:gd name="connsiteY27" fmla="*/ 454308 h 1130238"/>
                <a:gd name="connsiteX28" fmla="*/ 1222872 w 1303694"/>
                <a:gd name="connsiteY28" fmla="*/ 421257 h 1130238"/>
                <a:gd name="connsiteX29" fmla="*/ 1189821 w 1303694"/>
                <a:gd name="connsiteY29" fmla="*/ 388206 h 1130238"/>
                <a:gd name="connsiteX30" fmla="*/ 1167788 w 1303694"/>
                <a:gd name="connsiteY30" fmla="*/ 355156 h 1130238"/>
                <a:gd name="connsiteX31" fmla="*/ 1068636 w 1303694"/>
                <a:gd name="connsiteY31" fmla="*/ 289055 h 1130238"/>
                <a:gd name="connsiteX32" fmla="*/ 1035585 w 1303694"/>
                <a:gd name="connsiteY32" fmla="*/ 267021 h 1130238"/>
                <a:gd name="connsiteX33" fmla="*/ 958467 w 1303694"/>
                <a:gd name="connsiteY33" fmla="*/ 233970 h 1130238"/>
                <a:gd name="connsiteX34" fmla="*/ 892366 w 1303694"/>
                <a:gd name="connsiteY34" fmla="*/ 189903 h 1130238"/>
                <a:gd name="connsiteX35" fmla="*/ 859315 w 1303694"/>
                <a:gd name="connsiteY35" fmla="*/ 167869 h 1130238"/>
                <a:gd name="connsiteX36" fmla="*/ 826265 w 1303694"/>
                <a:gd name="connsiteY36" fmla="*/ 156852 h 1130238"/>
                <a:gd name="connsiteX37" fmla="*/ 760164 w 1303694"/>
                <a:gd name="connsiteY37" fmla="*/ 112785 h 1130238"/>
                <a:gd name="connsiteX38" fmla="*/ 727113 w 1303694"/>
                <a:gd name="connsiteY38" fmla="*/ 90751 h 1130238"/>
                <a:gd name="connsiteX39" fmla="*/ 561860 w 1303694"/>
                <a:gd name="connsiteY39" fmla="*/ 35667 h 1130238"/>
                <a:gd name="connsiteX40" fmla="*/ 528809 w 1303694"/>
                <a:gd name="connsiteY40" fmla="*/ 24650 h 1130238"/>
                <a:gd name="connsiteX41" fmla="*/ 495759 w 1303694"/>
                <a:gd name="connsiteY41" fmla="*/ 13633 h 1130238"/>
                <a:gd name="connsiteX42" fmla="*/ 451691 w 1303694"/>
                <a:gd name="connsiteY42" fmla="*/ 2616 h 1130238"/>
                <a:gd name="connsiteX43" fmla="*/ 385590 w 1303694"/>
                <a:gd name="connsiteY43" fmla="*/ 13633 h 113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03694" h="1130238">
                  <a:moveTo>
                    <a:pt x="385590" y="13633"/>
                  </a:moveTo>
                  <a:cubicBezTo>
                    <a:pt x="356212" y="19142"/>
                    <a:pt x="360031" y="12592"/>
                    <a:pt x="275421" y="35667"/>
                  </a:cubicBezTo>
                  <a:cubicBezTo>
                    <a:pt x="246206" y="43635"/>
                    <a:pt x="216014" y="48124"/>
                    <a:pt x="187286" y="57700"/>
                  </a:cubicBezTo>
                  <a:cubicBezTo>
                    <a:pt x="176269" y="61372"/>
                    <a:pt x="164623" y="63524"/>
                    <a:pt x="154236" y="68717"/>
                  </a:cubicBezTo>
                  <a:cubicBezTo>
                    <a:pt x="68811" y="111430"/>
                    <a:pt x="171206" y="74077"/>
                    <a:pt x="88135" y="101768"/>
                  </a:cubicBezTo>
                  <a:cubicBezTo>
                    <a:pt x="80790" y="112785"/>
                    <a:pt x="71479" y="122719"/>
                    <a:pt x="66101" y="134818"/>
                  </a:cubicBezTo>
                  <a:cubicBezTo>
                    <a:pt x="34570" y="205763"/>
                    <a:pt x="24135" y="311598"/>
                    <a:pt x="11017" y="377190"/>
                  </a:cubicBezTo>
                  <a:cubicBezTo>
                    <a:pt x="8048" y="392037"/>
                    <a:pt x="3672" y="406568"/>
                    <a:pt x="0" y="421257"/>
                  </a:cubicBezTo>
                  <a:cubicBezTo>
                    <a:pt x="3672" y="483686"/>
                    <a:pt x="4795" y="546317"/>
                    <a:pt x="11017" y="608544"/>
                  </a:cubicBezTo>
                  <a:cubicBezTo>
                    <a:pt x="12172" y="620099"/>
                    <a:pt x="14904" y="632428"/>
                    <a:pt x="22033" y="641594"/>
                  </a:cubicBezTo>
                  <a:cubicBezTo>
                    <a:pt x="41164" y="666191"/>
                    <a:pt x="66101" y="685662"/>
                    <a:pt x="88135" y="707696"/>
                  </a:cubicBezTo>
                  <a:lnTo>
                    <a:pt x="132202" y="751763"/>
                  </a:lnTo>
                  <a:cubicBezTo>
                    <a:pt x="146891" y="766452"/>
                    <a:pt x="158985" y="784307"/>
                    <a:pt x="176270" y="795830"/>
                  </a:cubicBezTo>
                  <a:cubicBezTo>
                    <a:pt x="187287" y="803175"/>
                    <a:pt x="199478" y="809007"/>
                    <a:pt x="209320" y="817864"/>
                  </a:cubicBezTo>
                  <a:cubicBezTo>
                    <a:pt x="236341" y="842184"/>
                    <a:pt x="257355" y="873170"/>
                    <a:pt x="286438" y="894982"/>
                  </a:cubicBezTo>
                  <a:cubicBezTo>
                    <a:pt x="414363" y="990926"/>
                    <a:pt x="241452" y="857997"/>
                    <a:pt x="374573" y="972100"/>
                  </a:cubicBezTo>
                  <a:cubicBezTo>
                    <a:pt x="384626" y="980717"/>
                    <a:pt x="396850" y="986438"/>
                    <a:pt x="407624" y="994134"/>
                  </a:cubicBezTo>
                  <a:cubicBezTo>
                    <a:pt x="425232" y="1006711"/>
                    <a:pt x="505126" y="1069443"/>
                    <a:pt x="517792" y="1071252"/>
                  </a:cubicBezTo>
                  <a:cubicBezTo>
                    <a:pt x="671340" y="1093187"/>
                    <a:pt x="568973" y="1081034"/>
                    <a:pt x="826265" y="1093286"/>
                  </a:cubicBezTo>
                  <a:cubicBezTo>
                    <a:pt x="844626" y="1096958"/>
                    <a:pt x="862879" y="1101225"/>
                    <a:pt x="881349" y="1104303"/>
                  </a:cubicBezTo>
                  <a:cubicBezTo>
                    <a:pt x="944236" y="1114784"/>
                    <a:pt x="993041" y="1119161"/>
                    <a:pt x="1057619" y="1126336"/>
                  </a:cubicBezTo>
                  <a:cubicBezTo>
                    <a:pt x="1086997" y="1122664"/>
                    <a:pt x="1120180" y="1130238"/>
                    <a:pt x="1145754" y="1115320"/>
                  </a:cubicBezTo>
                  <a:cubicBezTo>
                    <a:pt x="1194792" y="1086715"/>
                    <a:pt x="1182092" y="1053660"/>
                    <a:pt x="1200838" y="1016168"/>
                  </a:cubicBezTo>
                  <a:cubicBezTo>
                    <a:pt x="1233026" y="951794"/>
                    <a:pt x="1215429" y="1014676"/>
                    <a:pt x="1233889" y="950067"/>
                  </a:cubicBezTo>
                  <a:cubicBezTo>
                    <a:pt x="1267193" y="833505"/>
                    <a:pt x="1214572" y="997001"/>
                    <a:pt x="1266939" y="839898"/>
                  </a:cubicBezTo>
                  <a:lnTo>
                    <a:pt x="1277956" y="806847"/>
                  </a:lnTo>
                  <a:cubicBezTo>
                    <a:pt x="1293444" y="682943"/>
                    <a:pt x="1303694" y="641786"/>
                    <a:pt x="1277956" y="487358"/>
                  </a:cubicBezTo>
                  <a:cubicBezTo>
                    <a:pt x="1275395" y="471990"/>
                    <a:pt x="1254880" y="466277"/>
                    <a:pt x="1244906" y="454308"/>
                  </a:cubicBezTo>
                  <a:cubicBezTo>
                    <a:pt x="1236429" y="444136"/>
                    <a:pt x="1231349" y="431429"/>
                    <a:pt x="1222872" y="421257"/>
                  </a:cubicBezTo>
                  <a:cubicBezTo>
                    <a:pt x="1212898" y="409288"/>
                    <a:pt x="1199795" y="400175"/>
                    <a:pt x="1189821" y="388206"/>
                  </a:cubicBezTo>
                  <a:cubicBezTo>
                    <a:pt x="1181345" y="378034"/>
                    <a:pt x="1177752" y="363875"/>
                    <a:pt x="1167788" y="355156"/>
                  </a:cubicBezTo>
                  <a:cubicBezTo>
                    <a:pt x="1167783" y="355152"/>
                    <a:pt x="1085164" y="300074"/>
                    <a:pt x="1068636" y="289055"/>
                  </a:cubicBezTo>
                  <a:cubicBezTo>
                    <a:pt x="1057619" y="281710"/>
                    <a:pt x="1048146" y="271208"/>
                    <a:pt x="1035585" y="267021"/>
                  </a:cubicBezTo>
                  <a:cubicBezTo>
                    <a:pt x="1001394" y="255624"/>
                    <a:pt x="992501" y="254390"/>
                    <a:pt x="958467" y="233970"/>
                  </a:cubicBezTo>
                  <a:cubicBezTo>
                    <a:pt x="935760" y="220346"/>
                    <a:pt x="914400" y="204592"/>
                    <a:pt x="892366" y="189903"/>
                  </a:cubicBezTo>
                  <a:cubicBezTo>
                    <a:pt x="881349" y="182558"/>
                    <a:pt x="871876" y="172056"/>
                    <a:pt x="859315" y="167869"/>
                  </a:cubicBezTo>
                  <a:cubicBezTo>
                    <a:pt x="848298" y="164197"/>
                    <a:pt x="836416" y="162492"/>
                    <a:pt x="826265" y="156852"/>
                  </a:cubicBezTo>
                  <a:cubicBezTo>
                    <a:pt x="803116" y="143992"/>
                    <a:pt x="782198" y="127474"/>
                    <a:pt x="760164" y="112785"/>
                  </a:cubicBezTo>
                  <a:cubicBezTo>
                    <a:pt x="749147" y="105440"/>
                    <a:pt x="739674" y="94938"/>
                    <a:pt x="727113" y="90751"/>
                  </a:cubicBezTo>
                  <a:lnTo>
                    <a:pt x="561860" y="35667"/>
                  </a:lnTo>
                  <a:lnTo>
                    <a:pt x="528809" y="24650"/>
                  </a:lnTo>
                  <a:cubicBezTo>
                    <a:pt x="517792" y="20978"/>
                    <a:pt x="507025" y="16449"/>
                    <a:pt x="495759" y="13633"/>
                  </a:cubicBezTo>
                  <a:cubicBezTo>
                    <a:pt x="481070" y="9961"/>
                    <a:pt x="466794" y="3695"/>
                    <a:pt x="451691" y="2616"/>
                  </a:cubicBezTo>
                  <a:cubicBezTo>
                    <a:pt x="415062" y="0"/>
                    <a:pt x="414968" y="8124"/>
                    <a:pt x="385590" y="136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438400" y="3276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67000" y="3657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28800" y="2590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362200" y="4191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19400" y="4267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209800" y="3962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200400" y="4114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276600" y="3810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905000" y="3733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828800" y="3505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67000" y="4038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352800" y="3581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28800" y="3886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676400" y="3200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43200" y="2895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200400" y="3124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828800" y="2895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52800" y="3352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667000" y="2667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057400" y="2667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62200" y="2667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48000" y="2895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 is there more water?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Which way will the water flow?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266</Words>
  <Application>Microsoft Office PowerPoint</Application>
  <PresentationFormat>On-screen Show (4:3)</PresentationFormat>
  <Paragraphs>63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Science Review Week 2</vt:lpstr>
      <vt:lpstr>Types of Cells</vt:lpstr>
      <vt:lpstr>Types of Cells</vt:lpstr>
      <vt:lpstr>Types of Cells</vt:lpstr>
      <vt:lpstr>Don’t forget about viruses… We’re coming back!</vt:lpstr>
      <vt:lpstr>The Cell Membrane</vt:lpstr>
      <vt:lpstr>Water</vt:lpstr>
      <vt:lpstr>Water</vt:lpstr>
      <vt:lpstr>Slide 9</vt:lpstr>
      <vt:lpstr>Where is there more water? Which way will the water flow?</vt:lpstr>
      <vt:lpstr>Slide 11</vt:lpstr>
      <vt:lpstr>Slide 12</vt:lpstr>
      <vt:lpstr>Slide 13</vt:lpstr>
      <vt:lpstr>How do viruses get into a cell?</vt:lpstr>
      <vt:lpstr>Cell Membrane</vt:lpstr>
      <vt:lpstr>Slide 16</vt:lpstr>
      <vt:lpstr>Will the virus be able to get into the cell?</vt:lpstr>
      <vt:lpstr>Will the virus be able to get into the cell?</vt:lpstr>
      <vt:lpstr>Why are Viruses Bad?</vt:lpstr>
      <vt:lpstr>Why are Viruses Bad?</vt:lpstr>
      <vt:lpstr>Other things you need to know:</vt:lpstr>
      <vt:lpstr>Slide 22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Review Week 2</dc:title>
  <dc:creator>Windows User</dc:creator>
  <cp:lastModifiedBy>Windows User</cp:lastModifiedBy>
  <cp:revision>19</cp:revision>
  <dcterms:created xsi:type="dcterms:W3CDTF">2011-01-10T03:25:11Z</dcterms:created>
  <dcterms:modified xsi:type="dcterms:W3CDTF">2011-01-10T17:21:24Z</dcterms:modified>
</cp:coreProperties>
</file>